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85" r:id="rId4"/>
  </p:sldMasterIdLst>
  <p:notesMasterIdLst>
    <p:notesMasterId r:id="rId46"/>
  </p:notesMasterIdLst>
  <p:handoutMasterIdLst>
    <p:handoutMasterId r:id="rId47"/>
  </p:handoutMasterIdLst>
  <p:sldIdLst>
    <p:sldId id="256" r:id="rId5"/>
    <p:sldId id="298" r:id="rId6"/>
    <p:sldId id="340" r:id="rId7"/>
    <p:sldId id="338" r:id="rId8"/>
    <p:sldId id="301" r:id="rId9"/>
    <p:sldId id="302" r:id="rId10"/>
    <p:sldId id="303" r:id="rId11"/>
    <p:sldId id="304" r:id="rId12"/>
    <p:sldId id="341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13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6" r:id="rId34"/>
    <p:sldId id="327" r:id="rId35"/>
    <p:sldId id="328" r:id="rId36"/>
    <p:sldId id="329" r:id="rId37"/>
    <p:sldId id="330" r:id="rId38"/>
    <p:sldId id="331" r:id="rId39"/>
    <p:sldId id="332" r:id="rId40"/>
    <p:sldId id="333" r:id="rId41"/>
    <p:sldId id="334" r:id="rId42"/>
    <p:sldId id="335" r:id="rId43"/>
    <p:sldId id="336" r:id="rId44"/>
    <p:sldId id="337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7F7F7F"/>
    <a:srgbClr val="A6A6A6"/>
    <a:srgbClr val="BFBFBF"/>
    <a:srgbClr val="465359"/>
    <a:srgbClr val="757575"/>
    <a:srgbClr val="8B8B8B"/>
    <a:srgbClr val="B0B0B0"/>
    <a:srgbClr val="D3D3D3"/>
    <a:srgbClr val="EB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34" autoAdjust="0"/>
  </p:normalViewPr>
  <p:slideViewPr>
    <p:cSldViewPr snapToGrid="0">
      <p:cViewPr varScale="1">
        <p:scale>
          <a:sx n="72" d="100"/>
          <a:sy n="72" d="100"/>
        </p:scale>
        <p:origin x="60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3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4366289-7251-4248-8185-9FEDE67FEBD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911AAB-DA95-4CED-94BD-874BA4394ED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E2D0D4-6341-4059-9D73-098573890B8F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6222C7-E745-4972-ADB2-26864641F2B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AA558-CC6A-4543-8082-2ECED10B3D0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FEEF11-4551-44CC-8138-2C9C44119EA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7647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A64C05-FCBF-48B1-ABC9-9F817F02AAEB}" type="datetimeFigureOut">
              <a:rPr lang="en-US" smtClean="0"/>
              <a:t>7/25/2021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C8E5D6-E240-4AB4-B03F-F45C58F87E6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065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C8E5D6-E240-4AB4-B03F-F45C58F87E64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48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041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/>
          <p:cNvSpPr/>
          <p:nvPr userDrawn="1"/>
        </p:nvSpPr>
        <p:spPr>
          <a:xfrm>
            <a:off x="57589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3429849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6283804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9137758" y="1972490"/>
            <a:ext cx="2467752" cy="32726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8472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16" name="Content Placeholder 5"/>
          <p:cNvSpPr>
            <a:spLocks noGrp="1"/>
          </p:cNvSpPr>
          <p:nvPr>
            <p:ph sz="quarter" idx="4"/>
          </p:nvPr>
        </p:nvSpPr>
        <p:spPr>
          <a:xfrm>
            <a:off x="6298471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3444517" y="2988377"/>
            <a:ext cx="2492830" cy="557784"/>
          </a:xfrm>
        </p:spPr>
        <p:txBody>
          <a:bodyPr anchor="ctr">
            <a:noAutofit/>
          </a:bodyPr>
          <a:lstStyle>
            <a:lvl1pPr marL="0" indent="0" algn="ctr"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3444519" y="3584516"/>
            <a:ext cx="2492828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6"/>
          </p:nvPr>
        </p:nvSpPr>
        <p:spPr>
          <a:xfrm>
            <a:off x="9138807" y="2988377"/>
            <a:ext cx="2492830" cy="553373"/>
          </a:xfrm>
        </p:spPr>
        <p:txBody>
          <a:bodyPr anchor="ctr">
            <a:no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20" name="Content Placeholder 5"/>
          <p:cNvSpPr>
            <a:spLocks noGrp="1"/>
          </p:cNvSpPr>
          <p:nvPr>
            <p:ph sz="quarter" idx="17"/>
          </p:nvPr>
        </p:nvSpPr>
        <p:spPr>
          <a:xfrm>
            <a:off x="9138806" y="3584516"/>
            <a:ext cx="2492830" cy="1656203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24000" indent="0" algn="ctr">
              <a:buNone/>
              <a:defRPr sz="1200"/>
            </a:lvl2pPr>
            <a:lvl3pPr marL="630000" indent="0" algn="ctr">
              <a:buNone/>
              <a:defRPr sz="1200"/>
            </a:lvl3pPr>
            <a:lvl4pPr marL="1008000" indent="0" algn="ctr">
              <a:buNone/>
              <a:defRPr sz="1200"/>
            </a:lvl4pPr>
            <a:lvl5pPr marL="1368000" indent="0" algn="ctr">
              <a:buNone/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25813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450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1955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232275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00927" y="709565"/>
            <a:ext cx="6650991" cy="699407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632857"/>
            <a:ext cx="6650991" cy="4205188"/>
          </a:xfrm>
        </p:spPr>
        <p:txBody>
          <a:bodyPr anchor="t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7015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8622917" y="3322281"/>
            <a:ext cx="3367862" cy="3367862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Icon Watermark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68350" y="2312987"/>
            <a:ext cx="731520" cy="731520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Icon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417911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2647728"/>
            <a:ext cx="3031852" cy="1722419"/>
          </a:xfrm>
        </p:spPr>
        <p:txBody>
          <a:bodyPr anchor="ctr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D82884F1-FFEA-405F-9602-3DCA865EDA4E}" type="datetime1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 rot="5400000">
            <a:off x="1415595" y="3435840"/>
            <a:ext cx="57607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459554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3490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59142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684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446534" y="4284627"/>
            <a:ext cx="11292840" cy="2011678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5695849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46534" y="4114808"/>
            <a:ext cx="1129284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4220835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33421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1648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39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16606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905648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3580809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905649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3580809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25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1036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94070D-8484-4B7B-ADE0-4CCDD63802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-8626" y="5120639"/>
            <a:ext cx="12200626" cy="173260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75940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rgbClr val="465359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6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75940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7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3642897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28" name="Content Placeholder 3"/>
          <p:cNvSpPr>
            <a:spLocks noGrp="1"/>
          </p:cNvSpPr>
          <p:nvPr>
            <p:ph sz="half" idx="11" hasCustomPrompt="1"/>
          </p:nvPr>
        </p:nvSpPr>
        <p:spPr>
          <a:xfrm>
            <a:off x="3642900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Text Placeholder 2"/>
          <p:cNvSpPr>
            <a:spLocks noGrp="1"/>
          </p:cNvSpPr>
          <p:nvPr>
            <p:ph type="body" idx="12" hasCustomPrompt="1"/>
          </p:nvPr>
        </p:nvSpPr>
        <p:spPr>
          <a:xfrm>
            <a:off x="6526392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0" name="Content Placeholder 3"/>
          <p:cNvSpPr>
            <a:spLocks noGrp="1"/>
          </p:cNvSpPr>
          <p:nvPr>
            <p:ph sz="half" idx="13" hasCustomPrompt="1"/>
          </p:nvPr>
        </p:nvSpPr>
        <p:spPr>
          <a:xfrm>
            <a:off x="6526395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1" name="Text Placeholder 2"/>
          <p:cNvSpPr>
            <a:spLocks noGrp="1"/>
          </p:cNvSpPr>
          <p:nvPr>
            <p:ph type="body" idx="14" hasCustomPrompt="1"/>
          </p:nvPr>
        </p:nvSpPr>
        <p:spPr>
          <a:xfrm>
            <a:off x="9409888" y="5330449"/>
            <a:ext cx="1938528" cy="557784"/>
          </a:xfrm>
        </p:spPr>
        <p:txBody>
          <a:bodyPr anchor="ctr">
            <a:noAutofit/>
          </a:bodyPr>
          <a:lstStyle>
            <a:lvl1pPr marL="0" indent="0" algn="ctr" defTabSz="914400" rtl="0" eaLnBrk="1" latinLnBrk="0" hangingPunct="1">
              <a:buNone/>
              <a:defRPr lang="en-US" sz="4000" b="1" kern="1200" dirty="0">
                <a:solidFill>
                  <a:schemeClr val="accent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00%</a:t>
            </a:r>
          </a:p>
        </p:txBody>
      </p:sp>
      <p:sp>
        <p:nvSpPr>
          <p:cNvPr id="32" name="Content Placeholder 3"/>
          <p:cNvSpPr>
            <a:spLocks noGrp="1"/>
          </p:cNvSpPr>
          <p:nvPr>
            <p:ph sz="half" idx="15" hasCustomPrompt="1"/>
          </p:nvPr>
        </p:nvSpPr>
        <p:spPr>
          <a:xfrm>
            <a:off x="9409891" y="5958718"/>
            <a:ext cx="1938528" cy="633065"/>
          </a:xfrm>
        </p:spPr>
        <p:txBody>
          <a:bodyPr anchor="t">
            <a:normAutofit/>
          </a:bodyPr>
          <a:lstStyle>
            <a:lvl1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0" indent="0" algn="ctr" defTabSz="914400" rtl="0" eaLnBrk="1" latinLnBrk="0" hangingPunct="1">
              <a:buNone/>
              <a:defRPr lang="en-US" sz="1000" kern="1200" dirty="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55327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spect="1"/>
          </p:cNvSpPr>
          <p:nvPr userDrawn="1"/>
        </p:nvSpPr>
        <p:spPr>
          <a:xfrm>
            <a:off x="1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5DB4ED54-5B5E-4A04-93D3-5772E3CE3818}" type="datetime1">
              <a:rPr lang="en-US" smtClean="0"/>
              <a:pPr/>
              <a:t>7/25/2021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Picture Placeholder 5"/>
          <p:cNvSpPr>
            <a:spLocks noGrp="1"/>
          </p:cNvSpPr>
          <p:nvPr>
            <p:ph type="pic" sz="quarter" idx="13"/>
          </p:nvPr>
        </p:nvSpPr>
        <p:spPr>
          <a:xfrm>
            <a:off x="0" y="5245130"/>
            <a:ext cx="12192000" cy="161287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95295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7/25/2021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44489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87" r:id="rId2"/>
    <p:sldLayoutId id="2147483675" r:id="rId3"/>
    <p:sldLayoutId id="2147483676" r:id="rId4"/>
    <p:sldLayoutId id="2147483677" r:id="rId5"/>
    <p:sldLayoutId id="2147483684" r:id="rId6"/>
    <p:sldLayoutId id="2147483678" r:id="rId7"/>
    <p:sldLayoutId id="2147483692" r:id="rId8"/>
    <p:sldLayoutId id="2147483690" r:id="rId9"/>
    <p:sldLayoutId id="2147483691" r:id="rId10"/>
    <p:sldLayoutId id="2147483679" r:id="rId11"/>
    <p:sldLayoutId id="2147483680" r:id="rId12"/>
    <p:sldLayoutId id="2147483688" r:id="rId13"/>
    <p:sldLayoutId id="2147483686" r:id="rId14"/>
    <p:sldLayoutId id="2147483689" r:id="rId15"/>
    <p:sldLayoutId id="2147483683" r:id="rId16"/>
    <p:sldLayoutId id="2147483681" r:id="rId17"/>
    <p:sldLayoutId id="2147483682" r:id="rId18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2QbXc6E08H4&amp;t=4s" TargetMode="Externa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6C8E6EB-4C59-429B-97E4-72A058CFC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5B90362-AFCC-46A9-B41C-A257A8C5B3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71EF7F1-38BA-471D-8CD4-2A9AE8E35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0524398-BFB4-4C4A-8317-83B8729F9B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C1FA8F66-3B85-411D-A2A6-A50DF3026D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79E790-E691-4202-B7FA-62924FC8D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219240"/>
            <a:ext cx="11301984" cy="9499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065EE0A0-4DA6-4AA2-A475-14DB03C55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7234" y="4376057"/>
            <a:ext cx="11303626" cy="2034709"/>
          </a:xfrm>
          <a:prstGeom prst="rect">
            <a:avLst/>
          </a:prstGeom>
          <a:solidFill>
            <a:schemeClr val="bg1"/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09598" y="2016505"/>
            <a:ext cx="10965141" cy="8952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tx1"/>
                </a:solidFill>
              </a:rPr>
              <a:t>Chapter 2: Group development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609598" y="5504576"/>
            <a:ext cx="10965142" cy="577725"/>
          </a:xfrm>
        </p:spPr>
        <p:txBody>
          <a:bodyPr vert="horz" lIns="91440" tIns="45720" rIns="91440" bIns="45720" rtlCol="0" anchor="t">
            <a:normAutofit fontScale="25000" lnSpcReduction="20000"/>
          </a:bodyPr>
          <a:lstStyle/>
          <a:p>
            <a:pPr algn="r"/>
            <a:r>
              <a:rPr lang="en-US" sz="6400" dirty="0"/>
              <a:t>Hoang </a:t>
            </a:r>
            <a:r>
              <a:rPr lang="en-US" sz="6400" dirty="0" err="1"/>
              <a:t>duc</a:t>
            </a:r>
            <a:r>
              <a:rPr lang="en-US" sz="6400" dirty="0"/>
              <a:t> </a:t>
            </a:r>
            <a:r>
              <a:rPr lang="en-US" sz="6400" dirty="0" err="1"/>
              <a:t>huy</a:t>
            </a:r>
            <a:r>
              <a:rPr lang="en-US" sz="6400" dirty="0"/>
              <a:t>, ma.</a:t>
            </a:r>
          </a:p>
          <a:p>
            <a:pPr algn="r"/>
            <a:r>
              <a:rPr lang="en-US" sz="6400" dirty="0"/>
              <a:t>SSG103 – Summer semester 2021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56324" y="6208157"/>
            <a:ext cx="3021614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4578" name="Title 4"/>
          <p:cNvSpPr>
            <a:spLocks noGrp="1"/>
          </p:cNvSpPr>
          <p:nvPr>
            <p:ph type="title"/>
          </p:nvPr>
        </p:nvSpPr>
        <p:spPr>
          <a:xfrm>
            <a:off x="450351" y="545387"/>
            <a:ext cx="1133512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5400" b="1" dirty="0">
                <a:ea typeface="ＭＳ Ｐゴシック" panose="020B0600070205080204" pitchFamily="34" charset="-128"/>
              </a:rPr>
              <a:t>Resolving Primary Tension</a:t>
            </a:r>
          </a:p>
        </p:txBody>
      </p:sp>
      <p:sp>
        <p:nvSpPr>
          <p:cNvPr id="24579" name="Content Placeholder 5"/>
          <p:cNvSpPr>
            <a:spLocks noGrp="1"/>
          </p:cNvSpPr>
          <p:nvPr>
            <p:ph idx="1"/>
          </p:nvPr>
        </p:nvSpPr>
        <p:spPr>
          <a:xfrm>
            <a:off x="578777" y="1881026"/>
            <a:ext cx="7543800" cy="3505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Be positive and energetic.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Be patient and </a:t>
            </a:r>
            <a:r>
              <a:rPr lang="en-US" altLang="en-US" sz="4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open-minded.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Be prepared and </a:t>
            </a:r>
            <a:r>
              <a:rPr lang="en-US" altLang="en-US" sz="4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informed.</a:t>
            </a:r>
          </a:p>
        </p:txBody>
      </p:sp>
    </p:spTree>
    <p:extLst>
      <p:ext uri="{BB962C8B-B14F-4D97-AF65-F5344CB8AC3E}">
        <p14:creationId xmlns:p14="http://schemas.microsoft.com/office/powerpoint/2010/main" val="29242169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661115" y="6423914"/>
            <a:ext cx="294969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404973" y="756132"/>
            <a:ext cx="7315200" cy="990600"/>
          </a:xfrm>
        </p:spPr>
        <p:txBody>
          <a:bodyPr/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Storming Stage</a:t>
            </a:r>
          </a:p>
        </p:txBody>
      </p:sp>
      <p:sp>
        <p:nvSpPr>
          <p:cNvPr id="25603" name="Rectangle 3"/>
          <p:cNvSpPr>
            <a:spLocks noGrp="1" noChangeArrowheads="1"/>
          </p:cNvSpPr>
          <p:nvPr>
            <p:ph idx="1"/>
          </p:nvPr>
        </p:nvSpPr>
        <p:spPr>
          <a:xfrm>
            <a:off x="1524000" y="1828800"/>
            <a:ext cx="9296400" cy="43434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Challenge: </a:t>
            </a:r>
            <a:r>
              <a:rPr lang="en-US" altLang="en-US" sz="36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Balancing </a:t>
            </a:r>
            <a:r>
              <a:rPr lang="en-US" altLang="en-US" sz="3600" b="1" u="sng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Conflict </a:t>
            </a:r>
            <a:r>
              <a:rPr lang="en-US" altLang="en-US" sz="3600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and Cohesion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Members compete for status and roles.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Members openly disagree on issues.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Groups experience Secondary Tension.</a:t>
            </a:r>
          </a:p>
        </p:txBody>
      </p:sp>
    </p:spTree>
    <p:extLst>
      <p:ext uri="{BB962C8B-B14F-4D97-AF65-F5344CB8AC3E}">
        <p14:creationId xmlns:p14="http://schemas.microsoft.com/office/powerpoint/2010/main" val="1373381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9275345" y="6492875"/>
            <a:ext cx="2785309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26627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524000" y="-3175"/>
            <a:ext cx="9144000" cy="6632575"/>
          </a:xfrm>
        </p:spPr>
      </p:pic>
    </p:spTree>
    <p:extLst>
      <p:ext uri="{BB962C8B-B14F-4D97-AF65-F5344CB8AC3E}">
        <p14:creationId xmlns:p14="http://schemas.microsoft.com/office/powerpoint/2010/main" val="27526493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926531" y="6084867"/>
            <a:ext cx="298223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7650" name="Title 1"/>
          <p:cNvSpPr>
            <a:spLocks noGrp="1"/>
          </p:cNvSpPr>
          <p:nvPr>
            <p:ph type="title"/>
          </p:nvPr>
        </p:nvSpPr>
        <p:spPr>
          <a:xfrm>
            <a:off x="398980" y="1990619"/>
            <a:ext cx="8229600" cy="9906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ea typeface="ＭＳ Ｐゴシック" panose="020B0600070205080204" pitchFamily="34" charset="-128"/>
              </a:rPr>
              <a:t>Secondary Tension</a:t>
            </a:r>
            <a:br>
              <a:rPr lang="en-US" altLang="en-US" sz="5400" b="1" dirty="0">
                <a:ea typeface="ＭＳ Ｐゴシック" panose="020B0600070205080204" pitchFamily="34" charset="-128"/>
              </a:rPr>
            </a:br>
            <a:br>
              <a:rPr lang="en-US" altLang="en-US" sz="5400" b="1" dirty="0">
                <a:ea typeface="ＭＳ Ｐゴシック" panose="020B0600070205080204" pitchFamily="34" charset="-128"/>
              </a:rPr>
            </a:br>
            <a:endParaRPr lang="en-US" altLang="en-US" sz="5400" b="1" dirty="0">
              <a:ea typeface="ＭＳ Ｐゴシック" panose="020B0600070205080204" pitchFamily="34" charset="-128"/>
            </a:endParaRP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>
          <a:xfrm>
            <a:off x="122590" y="1250023"/>
            <a:ext cx="11488220" cy="3810000"/>
          </a:xfrm>
        </p:spPr>
        <p:txBody>
          <a:bodyPr/>
          <a:lstStyle/>
          <a:p>
            <a:pPr marL="342900" lvl="1" indent="-342900"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	</a:t>
            </a:r>
            <a:r>
              <a:rPr lang="en-US" altLang="en-US" sz="4400" dirty="0">
                <a:ea typeface="ＭＳ Ｐゴシック" panose="020B0600070205080204" pitchFamily="34" charset="-128"/>
              </a:rPr>
              <a:t>The frustration and </a:t>
            </a:r>
            <a:r>
              <a:rPr lang="en-US" altLang="en-US" sz="4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personality conflicts</a:t>
            </a:r>
            <a:r>
              <a:rPr lang="en-US" altLang="en-US" sz="4400" dirty="0">
                <a:ea typeface="ＭＳ Ｐゴシック" panose="020B0600070205080204" pitchFamily="34" charset="-128"/>
              </a:rPr>
              <a:t> experienced by group members as they compete for </a:t>
            </a:r>
            <a:r>
              <a:rPr lang="en-US" altLang="en-US" sz="4400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acceptance</a:t>
            </a:r>
            <a:r>
              <a:rPr lang="en-US" altLang="en-US" sz="4400" dirty="0">
                <a:ea typeface="ＭＳ Ｐゴシック" panose="020B0600070205080204" pitchFamily="34" charset="-128"/>
              </a:rPr>
              <a:t> and achievement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38778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15227" y="6423914"/>
            <a:ext cx="2795583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>
          <a:xfrm>
            <a:off x="398980" y="1221626"/>
            <a:ext cx="8229600" cy="9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Norming Stage</a:t>
            </a:r>
            <a:b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</a:br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give in + give up</a:t>
            </a:r>
          </a:p>
        </p:txBody>
      </p:sp>
      <p:sp>
        <p:nvSpPr>
          <p:cNvPr id="28675" name="Rectangle 3"/>
          <p:cNvSpPr>
            <a:spLocks noGrp="1" noChangeArrowheads="1"/>
          </p:cNvSpPr>
          <p:nvPr>
            <p:ph idx="1"/>
          </p:nvPr>
        </p:nvSpPr>
        <p:spPr>
          <a:xfrm>
            <a:off x="398980" y="1752600"/>
            <a:ext cx="11793020" cy="4419600"/>
          </a:xfrm>
        </p:spPr>
        <p:txBody>
          <a:bodyPr/>
          <a:lstStyle/>
          <a:p>
            <a:pPr eaLnBrk="1" hangingPunct="1"/>
            <a:r>
              <a:rPr lang="en-US" altLang="en-US" sz="4000" dirty="0">
                <a:ea typeface="ＭＳ Ｐゴシック" panose="020B0600070205080204" pitchFamily="34" charset="-128"/>
              </a:rPr>
              <a:t>Challenge: Balancing Conformity and Nonconformity</a:t>
            </a:r>
          </a:p>
          <a:p>
            <a:pPr eaLnBrk="1" hangingPunct="1"/>
            <a:r>
              <a:rPr lang="en-US" altLang="en-US" sz="4000" dirty="0">
                <a:ea typeface="ＭＳ Ｐゴシック" panose="020B0600070205080204" pitchFamily="34" charset="-128"/>
              </a:rPr>
              <a:t>Groups resolve primary and secondary tensions.</a:t>
            </a:r>
          </a:p>
          <a:p>
            <a:pPr eaLnBrk="1" hangingPunct="1"/>
            <a:r>
              <a:rPr lang="en-US" altLang="en-US" sz="4000" dirty="0">
                <a:ea typeface="ＭＳ Ｐゴシック" panose="020B0600070205080204" pitchFamily="34" charset="-128"/>
              </a:rPr>
              <a:t>Groups develop norms or ground rules.</a:t>
            </a:r>
          </a:p>
        </p:txBody>
      </p:sp>
    </p:spTree>
    <p:extLst>
      <p:ext uri="{BB962C8B-B14F-4D97-AF65-F5344CB8AC3E}">
        <p14:creationId xmlns:p14="http://schemas.microsoft.com/office/powerpoint/2010/main" val="2488167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9" name="Rectangle 3"/>
          <p:cNvSpPr>
            <a:spLocks noGrp="1" noChangeArrowheads="1"/>
          </p:cNvSpPr>
          <p:nvPr>
            <p:ph idx="1"/>
          </p:nvPr>
        </p:nvSpPr>
        <p:spPr>
          <a:xfrm>
            <a:off x="0" y="1629221"/>
            <a:ext cx="12948864" cy="4343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Challenge: Balancing Task and Maintenance Dimensions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Group focuses on productivity and </a:t>
            </a:r>
            <a:r>
              <a:rPr lang="en-US" altLang="en-US" sz="3600" b="1" u="sng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member satisfaction</a:t>
            </a:r>
            <a:r>
              <a:rPr lang="en-US" altLang="en-US" sz="36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.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Groups adapt and change if necessary.</a:t>
            </a:r>
          </a:p>
        </p:txBody>
      </p:sp>
      <p:sp>
        <p:nvSpPr>
          <p:cNvPr id="29697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46050" y="6064696"/>
            <a:ext cx="2918873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448637" y="1172021"/>
            <a:ext cx="12671461" cy="9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ea typeface="ＭＳ Ｐゴシック" panose="020B0600070205080204" pitchFamily="34" charset="-128"/>
              </a:rPr>
              <a:t>Performing Stage</a:t>
            </a:r>
            <a:br>
              <a:rPr lang="en-US" altLang="en-US" sz="5400" b="1" dirty="0">
                <a:ea typeface="ＭＳ Ｐゴシック" panose="020B0600070205080204" pitchFamily="34" charset="-128"/>
              </a:rPr>
            </a:br>
            <a:r>
              <a:rPr lang="en-US" altLang="en-US" sz="5400" b="1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give job to suitable person</a:t>
            </a:r>
          </a:p>
        </p:txBody>
      </p:sp>
    </p:spTree>
    <p:extLst>
      <p:ext uri="{BB962C8B-B14F-4D97-AF65-F5344CB8AC3E}">
        <p14:creationId xmlns:p14="http://schemas.microsoft.com/office/powerpoint/2010/main" val="1602055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959065" y="6423914"/>
            <a:ext cx="265174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>
          <a:xfrm>
            <a:off x="419528" y="644703"/>
            <a:ext cx="8229600" cy="914400"/>
          </a:xfrm>
        </p:spPr>
        <p:txBody>
          <a:bodyPr/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Adjourning Stage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513708" y="1411840"/>
            <a:ext cx="11097102" cy="43434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Challenge: Balancing Engagement and Disengagement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Upon completing the group task: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The group may disband.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Members may leave the group for personal or professional reasons.</a:t>
            </a:r>
          </a:p>
          <a:p>
            <a:pPr lvl="1" eaLnBrk="1" hangingPunct="1"/>
            <a:r>
              <a:rPr lang="en-US" altLang="en-US" dirty="0">
                <a:ea typeface="ＭＳ Ｐゴシック" panose="020B0600070205080204" pitchFamily="34" charset="-128"/>
              </a:rPr>
              <a:t>Some members may take on a new group task.</a:t>
            </a:r>
          </a:p>
        </p:txBody>
      </p:sp>
    </p:spTree>
    <p:extLst>
      <p:ext uri="{BB962C8B-B14F-4D97-AF65-F5344CB8AC3E}">
        <p14:creationId xmlns:p14="http://schemas.microsoft.com/office/powerpoint/2010/main" val="7956943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Footer Placeholder 3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1746" name="Rectangle 2"/>
          <p:cNvSpPr>
            <a:spLocks noGrp="1" noChangeArrowheads="1"/>
          </p:cNvSpPr>
          <p:nvPr>
            <p:ph type="title"/>
          </p:nvPr>
        </p:nvSpPr>
        <p:spPr>
          <a:xfrm>
            <a:off x="378431" y="531688"/>
            <a:ext cx="10512176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Socializing Newcomers</a:t>
            </a:r>
          </a:p>
        </p:txBody>
      </p:sp>
      <p:sp>
        <p:nvSpPr>
          <p:cNvPr id="31747" name="Rectangle 6"/>
          <p:cNvSpPr>
            <a:spLocks noGrp="1" noChangeArrowheads="1"/>
          </p:cNvSpPr>
          <p:nvPr>
            <p:ph idx="1"/>
          </p:nvPr>
        </p:nvSpPr>
        <p:spPr>
          <a:xfrm>
            <a:off x="2438400" y="1752600"/>
            <a:ext cx="7467600" cy="4038600"/>
          </a:xfrm>
        </p:spPr>
        <p:txBody>
          <a:bodyPr>
            <a:normAutofit fontScale="92500"/>
          </a:bodyPr>
          <a:lstStyle/>
          <a:p>
            <a:pPr marL="609600" indent="-609600" algn="ctr">
              <a:buNone/>
            </a:pPr>
            <a:r>
              <a:rPr lang="en-US" altLang="en-US" sz="3600">
                <a:ea typeface="ＭＳ Ｐゴシック" panose="020B0600070205080204" pitchFamily="34" charset="-128"/>
              </a:rPr>
              <a:t>Describe each phase of the group socialization process:</a:t>
            </a:r>
            <a:endParaRPr lang="en-US" altLang="en-US" sz="1200">
              <a:ea typeface="ＭＳ Ｐゴシック" panose="020B0600070205080204" pitchFamily="34" charset="-128"/>
            </a:endParaRPr>
          </a:p>
          <a:p>
            <a:pPr marL="609600" indent="-609600">
              <a:buFontTx/>
              <a:buAutoNum type="arabicPeriod"/>
            </a:pPr>
            <a:r>
              <a:rPr lang="en-US" altLang="en-US" sz="2800">
                <a:ea typeface="ＭＳ Ｐゴシック" panose="020B0600070205080204" pitchFamily="34" charset="-128"/>
              </a:rPr>
              <a:t>Antecedent: ___________________________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>
                <a:ea typeface="ＭＳ Ｐゴシック" panose="020B0600070205080204" pitchFamily="34" charset="-128"/>
              </a:rPr>
              <a:t>Anticipatory: 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>
                <a:ea typeface="ＭＳ Ｐゴシック" panose="020B0600070205080204" pitchFamily="34" charset="-128"/>
              </a:rPr>
              <a:t>Encounter: ____________________________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>
                <a:ea typeface="ＭＳ Ｐゴシック" panose="020B0600070205080204" pitchFamily="34" charset="-128"/>
              </a:rPr>
              <a:t>Assimilation: 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>
                <a:ea typeface="ＭＳ Ｐゴシック" panose="020B0600070205080204" pitchFamily="34" charset="-128"/>
              </a:rPr>
              <a:t>Exit: _________________________________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294800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352890" y="6423914"/>
            <a:ext cx="325792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2770" name="Rectangle 2"/>
          <p:cNvSpPr>
            <a:spLocks noGrp="1" noChangeArrowheads="1"/>
          </p:cNvSpPr>
          <p:nvPr>
            <p:ph type="title"/>
          </p:nvPr>
        </p:nvSpPr>
        <p:spPr>
          <a:xfrm>
            <a:off x="322780" y="1015430"/>
            <a:ext cx="9677400" cy="123825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Group Goal Setting: p. 37</a:t>
            </a:r>
            <a:br>
              <a:rPr lang="en-US" altLang="en-US" sz="5400" b="1" dirty="0">
                <a:ea typeface="ＭＳ Ｐゴシック" panose="020B0600070205080204" pitchFamily="34" charset="-128"/>
              </a:rPr>
            </a:br>
            <a:endParaRPr lang="en-US" altLang="en-US" sz="5400" b="1" dirty="0">
              <a:ea typeface="ＭＳ Ｐゴシック" panose="020B0600070205080204" pitchFamily="34" charset="-128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493160" y="1362964"/>
            <a:ext cx="10654301" cy="506095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3600" b="1" dirty="0">
                <a:ea typeface="ＭＳ Ｐゴシック" panose="020B0600070205080204" pitchFamily="34" charset="-128"/>
              </a:rPr>
              <a:t>(Criteria) Effective group goals are: 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Specific (very detail): yes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challenging but realistic :</a:t>
            </a:r>
            <a:r>
              <a:rPr lang="en-US" altLang="en-US" b="1" u="sng" dirty="0"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accepted by group members.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used to evaluate performance: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linked to feedback: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allow for member growth = motivation </a:t>
            </a:r>
            <a:r>
              <a:rPr lang="en-US" altLang="en-US" dirty="0">
                <a:ea typeface="ＭＳ Ｐゴシック" panose="020B0600070205080204" pitchFamily="34" charset="-128"/>
                <a:sym typeface="Wingdings" panose="05000000000000000000" pitchFamily="2" charset="2"/>
              </a:rPr>
              <a:t> </a:t>
            </a:r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  <a:sym typeface="Wingdings" panose="05000000000000000000" pitchFamily="2" charset="2"/>
              </a:rPr>
              <a:t>(physical, mental, personal, social</a:t>
            </a:r>
            <a:r>
              <a:rPr lang="is-IS" altLang="en-US" dirty="0">
                <a:solidFill>
                  <a:srgbClr val="FF0000"/>
                </a:solidFill>
                <a:ea typeface="ＭＳ Ｐゴシック" panose="020B0600070205080204" pitchFamily="34" charset="-128"/>
                <a:sym typeface="Wingdings" panose="05000000000000000000" pitchFamily="2" charset="2"/>
              </a:rPr>
              <a:t>…....</a:t>
            </a:r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  <a:sym typeface="Wingdings" panose="05000000000000000000" pitchFamily="2" charset="2"/>
              </a:rPr>
              <a:t>):</a:t>
            </a:r>
            <a:endParaRPr lang="en-US" altLang="en-US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359558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15227" y="6356350"/>
            <a:ext cx="3144904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3794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805665"/>
            <a:ext cx="11811000" cy="102235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0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Set  your goals</a:t>
            </a:r>
            <a:br>
              <a:rPr lang="en-US" altLang="en-US" sz="4000" b="1" dirty="0">
                <a:ea typeface="ＭＳ Ｐゴシック" panose="020B0600070205080204" pitchFamily="34" charset="-128"/>
              </a:rPr>
            </a:br>
            <a:endParaRPr lang="en-US" altLang="en-US" sz="4000" b="1" dirty="0">
              <a:ea typeface="ＭＳ Ｐゴシック" panose="020B0600070205080204" pitchFamily="34" charset="-128"/>
            </a:endParaRP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>
          <a:xfrm>
            <a:off x="503434" y="421240"/>
            <a:ext cx="10164566" cy="6117673"/>
          </a:xfrm>
        </p:spPr>
        <p:txBody>
          <a:bodyPr/>
          <a:lstStyle/>
          <a:p>
            <a:pPr marL="533400" indent="-533400">
              <a:lnSpc>
                <a:spcPct val="80000"/>
              </a:lnSpc>
              <a:spcAft>
                <a:spcPts val="300"/>
              </a:spcAf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Clarity.</a:t>
            </a:r>
            <a:r>
              <a:rPr lang="en-US" altLang="en-US" sz="2400" dirty="0">
                <a:ea typeface="ＭＳ Ｐゴシック" panose="020B0600070205080204" pitchFamily="34" charset="-128"/>
              </a:rPr>
              <a:t> Is the goal clear, specific, and observable if achieved?</a:t>
            </a:r>
          </a:p>
          <a:p>
            <a:pPr marL="533400" indent="-533400">
              <a:lnSpc>
                <a:spcPct val="80000"/>
              </a:lnSpc>
              <a:spcAft>
                <a:spcPts val="300"/>
              </a:spcAf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Challenge.</a:t>
            </a:r>
            <a:r>
              <a:rPr lang="en-US" altLang="en-US" sz="2400" dirty="0">
                <a:ea typeface="ＭＳ Ｐゴシック" panose="020B0600070205080204" pitchFamily="34" charset="-128"/>
              </a:rPr>
              <a:t> Is the goal challenging, inspiring, and thought-provoking? </a:t>
            </a:r>
          </a:p>
          <a:p>
            <a:pPr marL="533400" indent="-533400">
              <a:lnSpc>
                <a:spcPct val="80000"/>
              </a:lnSpc>
              <a:spcAft>
                <a:spcPts val="300"/>
              </a:spcAf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Commitment. </a:t>
            </a:r>
            <a:r>
              <a:rPr lang="en-US" altLang="en-US" sz="2400" dirty="0">
                <a:ea typeface="ＭＳ Ｐゴシック" panose="020B0600070205080204" pitchFamily="34" charset="-128"/>
              </a:rPr>
              <a:t>Do members see the goal as meaningful, realistic, and attainable?</a:t>
            </a:r>
          </a:p>
          <a:p>
            <a:pPr marL="533400" indent="-533400">
              <a:lnSpc>
                <a:spcPct val="80000"/>
              </a:lnSpc>
              <a:spcAft>
                <a:spcPts val="300"/>
              </a:spcAf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Compatibility.</a:t>
            </a:r>
            <a:r>
              <a:rPr lang="en-US" altLang="en-US" sz="2400" dirty="0">
                <a:ea typeface="ＭＳ Ｐゴシック" panose="020B0600070205080204" pitchFamily="34" charset="-128"/>
              </a:rPr>
              <a:t> Can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both</a:t>
            </a:r>
            <a:r>
              <a:rPr lang="en-US" altLang="en-US" sz="2400" dirty="0">
                <a:ea typeface="ＭＳ Ｐゴシック" panose="020B0600070205080204" pitchFamily="34" charset="-128"/>
              </a:rPr>
              <a:t> group </a:t>
            </a:r>
            <a:r>
              <a:rPr lang="en-US" altLang="en-US" sz="2400" i="1" dirty="0">
                <a:ea typeface="ＭＳ Ｐゴシック" panose="020B0600070205080204" pitchFamily="34" charset="-128"/>
              </a:rPr>
              <a:t>and</a:t>
            </a:r>
            <a:r>
              <a:rPr lang="en-US" altLang="en-US" sz="2400" dirty="0">
                <a:ea typeface="ＭＳ Ｐゴシック" panose="020B0600070205080204" pitchFamily="34" charset="-128"/>
              </a:rPr>
              <a:t> individual goals be achieved?</a:t>
            </a:r>
          </a:p>
          <a:p>
            <a:pPr marL="533400" indent="-533400">
              <a:lnSpc>
                <a:spcPct val="80000"/>
              </a:lnSpc>
              <a:spcAft>
                <a:spcPts val="300"/>
              </a:spcAft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Cooperation.</a:t>
            </a:r>
            <a:r>
              <a:rPr lang="en-US" altLang="en-US" sz="2400" dirty="0">
                <a:ea typeface="ＭＳ Ｐゴシック" panose="020B0600070205080204" pitchFamily="34" charset="-128"/>
              </a:rPr>
              <a:t> Does the goal require member cooperation?</a:t>
            </a:r>
          </a:p>
          <a:p>
            <a:pPr marL="533400" indent="-533400">
              <a:lnSpc>
                <a:spcPct val="80000"/>
              </a:lnSpc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Cost.</a:t>
            </a:r>
            <a:r>
              <a:rPr lang="en-US" altLang="en-US" sz="2400" dirty="0">
                <a:ea typeface="ＭＳ Ｐゴシック" panose="020B0600070205080204" pitchFamily="34" charset="-128"/>
              </a:rPr>
              <a:t> Does the group have adequate resources (time, money, materials) to achieve the goal? </a:t>
            </a:r>
          </a:p>
        </p:txBody>
      </p:sp>
    </p:spTree>
    <p:extLst>
      <p:ext uri="{BB962C8B-B14F-4D97-AF65-F5344CB8AC3E}">
        <p14:creationId xmlns:p14="http://schemas.microsoft.com/office/powerpoint/2010/main" val="4088954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470364"/>
            <a:ext cx="8507002" cy="6387636"/>
          </a:xfrm>
        </p:spPr>
      </p:pic>
      <p:sp>
        <p:nvSpPr>
          <p:cNvPr id="16386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784404" y="6267236"/>
            <a:ext cx="3288743" cy="429336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492607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630292" y="6423914"/>
            <a:ext cx="2980518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005013" y="860425"/>
            <a:ext cx="7772400" cy="914400"/>
          </a:xfrm>
        </p:spPr>
        <p:txBody>
          <a:bodyPr/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Hidden Agendas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17664" y="1774825"/>
            <a:ext cx="10332537" cy="2590800"/>
          </a:xfrm>
        </p:spPr>
        <p:txBody>
          <a:bodyPr>
            <a:normAutofit/>
          </a:bodyPr>
          <a:lstStyle/>
          <a:p>
            <a:pPr eaLnBrk="1" hangingPunct="1">
              <a:buFontTx/>
              <a:buNone/>
            </a:pPr>
            <a:r>
              <a:rPr lang="en-US" altLang="en-US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Members</a:t>
            </a:r>
            <a:r>
              <a:rPr lang="ja-JP" altLang="en-US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private goals conflict with the group</a:t>
            </a:r>
            <a:r>
              <a:rPr lang="ja-JP" altLang="en-US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’</a:t>
            </a:r>
            <a:r>
              <a:rPr lang="en-US" altLang="ja-JP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s goals</a:t>
            </a:r>
          </a:p>
          <a:p>
            <a:pPr eaLnBrk="1" hangingPunct="1">
              <a:buFontTx/>
              <a:buNone/>
            </a:pPr>
            <a:r>
              <a:rPr lang="en-US" altLang="ja-JP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 </a:t>
            </a:r>
          </a:p>
          <a:p>
            <a:pPr eaLnBrk="1" hangingPunct="1">
              <a:buFontTx/>
              <a:buNone/>
            </a:pPr>
            <a:endParaRPr lang="en-US" altLang="ja-JP" sz="4400" dirty="0">
              <a:solidFill>
                <a:schemeClr val="tx1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endParaRPr lang="en-US" altLang="ja-JP" sz="4400" dirty="0">
              <a:solidFill>
                <a:schemeClr val="tx1"/>
              </a:solidFill>
              <a:ea typeface="ＭＳ Ｐゴシック" panose="020B0600070205080204" pitchFamily="34" charset="-128"/>
            </a:endParaRPr>
          </a:p>
          <a:p>
            <a:pPr eaLnBrk="1" hangingPunct="1">
              <a:buFontTx/>
              <a:buNone/>
            </a:pPr>
            <a:endParaRPr lang="en-US" altLang="ja-JP" sz="4400" dirty="0">
              <a:solidFill>
                <a:schemeClr val="tx1"/>
              </a:solidFill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400" dirty="0">
              <a:solidFill>
                <a:srgbClr val="898989"/>
              </a:solidFill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57980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 hidden agenda</a:t>
            </a:r>
          </a:p>
        </p:txBody>
      </p:sp>
      <p:sp>
        <p:nvSpPr>
          <p:cNvPr id="35842" name="Content Placeholder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</a:t>
            </a:r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 want a boyfriend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- talk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Share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Eat out together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Good looking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Smell good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Study well </a:t>
            </a:r>
          </a:p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Do homework for you </a:t>
            </a:r>
          </a:p>
          <a:p>
            <a:endParaRPr lang="en-US" altLang="en-US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35843" name="Content Placeholder 6"/>
          <p:cNvSpPr>
            <a:spLocks noGrp="1"/>
          </p:cNvSpPr>
          <p:nvPr>
            <p:ph sz="half" idx="2"/>
          </p:nvPr>
        </p:nvSpPr>
        <p:spPr>
          <a:xfrm>
            <a:off x="6416040" y="2135535"/>
            <a:ext cx="5194769" cy="3633047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 want a husband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Job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Good income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Cook well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Healthy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Smell good, clean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Work well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Do housework </a:t>
            </a:r>
          </a:p>
        </p:txBody>
      </p:sp>
      <p:sp>
        <p:nvSpPr>
          <p:cNvPr id="35844" name="Footer Placeholder 3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782665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Goal = get a good job ?</a:t>
            </a:r>
          </a:p>
        </p:txBody>
      </p:sp>
      <p:sp>
        <p:nvSpPr>
          <p:cNvPr id="36866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To find a good job, nice salary, &gt;1000usd take home income, 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8hours/day, 5 days/week</a:t>
            </a:r>
          </a:p>
          <a:p>
            <a:r>
              <a:rPr lang="en-US" altLang="en-US">
                <a:ea typeface="ＭＳ Ｐゴシック" panose="020B0600070205080204" pitchFamily="34" charset="-128"/>
              </a:rPr>
              <a:t>Satisfy =&gt; what you do</a:t>
            </a:r>
          </a:p>
          <a:p>
            <a:endParaRPr lang="en-US" altLang="en-US">
              <a:ea typeface="ＭＳ Ｐゴシック" panose="020B0600070205080204" pitchFamily="34" charset="-128"/>
            </a:endParaRPr>
          </a:p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6867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6868" name="Footer Placeholder 4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8374549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578922" y="6269802"/>
            <a:ext cx="3329839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7890" name="Title 1"/>
          <p:cNvSpPr>
            <a:spLocks noGrp="1"/>
          </p:cNvSpPr>
          <p:nvPr>
            <p:ph type="title"/>
          </p:nvPr>
        </p:nvSpPr>
        <p:spPr>
          <a:xfrm>
            <a:off x="327060" y="696074"/>
            <a:ext cx="12073847" cy="15240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Questions for</a:t>
            </a:r>
            <a:b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</a:br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Resolving Hidden Agendas</a:t>
            </a:r>
          </a:p>
        </p:txBody>
      </p:sp>
      <p:sp>
        <p:nvSpPr>
          <p:cNvPr id="37891" name="Content Placeholder 2"/>
          <p:cNvSpPr>
            <a:spLocks noGrp="1"/>
          </p:cNvSpPr>
          <p:nvPr>
            <p:ph idx="1"/>
          </p:nvPr>
        </p:nvSpPr>
        <p:spPr>
          <a:xfrm>
            <a:off x="327060" y="2783440"/>
            <a:ext cx="11036158" cy="4495800"/>
          </a:xfrm>
        </p:spPr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en-US" sz="3600" dirty="0">
                <a:ea typeface="ＭＳ Ｐゴシック" panose="020B0600070205080204" pitchFamily="34" charset="-128"/>
              </a:rPr>
              <a:t>What is the group</a:t>
            </a:r>
            <a:r>
              <a:rPr lang="ja-JP" altLang="en-US" sz="3600" dirty="0">
                <a:ea typeface="ＭＳ Ｐゴシック" panose="020B0600070205080204" pitchFamily="34" charset="-128"/>
              </a:rPr>
              <a:t>’</a:t>
            </a:r>
            <a:r>
              <a:rPr lang="en-US" altLang="ja-JP" sz="3600" dirty="0">
                <a:ea typeface="ＭＳ Ｐゴシック" panose="020B0600070205080204" pitchFamily="34" charset="-128"/>
              </a:rPr>
              <a:t>s common goal?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en-US" sz="3600" dirty="0">
                <a:ea typeface="ＭＳ Ｐゴシック" panose="020B0600070205080204" pitchFamily="34" charset="-128"/>
              </a:rPr>
              <a:t>Does the leader have any personal concerns or goals that differ from member or group goals?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altLang="en-US" sz="3600" dirty="0">
                <a:ea typeface="ＭＳ Ｐゴシック" panose="020B0600070205080204" pitchFamily="34" charset="-128"/>
              </a:rPr>
              <a:t>Do any members have any personal concerns or goals that differ? </a:t>
            </a: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altLang="en-US" sz="2000" dirty="0">
              <a:ea typeface="ＭＳ Ｐゴシック" panose="020B0600070205080204" pitchFamily="34" charset="-128"/>
            </a:endParaRPr>
          </a:p>
          <a:p>
            <a:pPr marL="342900" lvl="1" indent="-342900">
              <a:buFont typeface="Arial" panose="020B0604020202020204" pitchFamily="34" charset="0"/>
              <a:buChar char="•"/>
            </a:pPr>
            <a:endParaRPr lang="en-US" altLang="en-US" sz="20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820161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167955" y="6423914"/>
            <a:ext cx="344285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8914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09682" y="529975"/>
            <a:ext cx="8763000" cy="1527425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Types of </a:t>
            </a:r>
            <a:r>
              <a:rPr lang="en-US" altLang="en-US" sz="66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Norms </a:t>
            </a:r>
            <a:br>
              <a:rPr lang="en-US" altLang="en-US" sz="4800" b="1" dirty="0">
                <a:ea typeface="ＭＳ Ｐゴシック" panose="020B0600070205080204" pitchFamily="34" charset="-128"/>
              </a:rPr>
            </a:br>
            <a:endParaRPr lang="en-US" altLang="en-US" sz="4800" b="1" dirty="0">
              <a:ea typeface="ＭＳ Ｐゴシック" panose="020B0600070205080204" pitchFamily="34" charset="-128"/>
            </a:endParaRPr>
          </a:p>
        </p:txBody>
      </p:sp>
      <p:sp>
        <p:nvSpPr>
          <p:cNvPr id="38915" name="Rectangle 1027"/>
          <p:cNvSpPr>
            <a:spLocks noGrp="1" noChangeArrowheads="1"/>
          </p:cNvSpPr>
          <p:nvPr>
            <p:ph idx="1"/>
          </p:nvPr>
        </p:nvSpPr>
        <p:spPr>
          <a:xfrm>
            <a:off x="409682" y="1040259"/>
            <a:ext cx="11569985" cy="3962400"/>
          </a:xfrm>
        </p:spPr>
        <p:txBody>
          <a:bodyPr/>
          <a:lstStyle/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Explicit Norms: rules </a:t>
            </a:r>
            <a:r>
              <a:rPr lang="en-US" altLang="en-US" sz="2400" dirty="0">
                <a:ea typeface="ＭＳ Ｐゴシック" panose="020B0600070205080204" pitchFamily="34" charset="-128"/>
              </a:rPr>
              <a:t>Put in writing or stated verbally; easy to recognize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Example: ________________________________</a:t>
            </a:r>
          </a:p>
          <a:p>
            <a:pPr eaLnBrk="1" hangingPunct="1"/>
            <a:r>
              <a:rPr lang="en-US" altLang="en-US" sz="3600" dirty="0">
                <a:ea typeface="ＭＳ Ｐゴシック" panose="020B0600070205080204" pitchFamily="34" charset="-128"/>
              </a:rPr>
              <a:t>Implicit Norms: </a:t>
            </a:r>
            <a:r>
              <a:rPr lang="en-US" altLang="en-US" sz="2400" dirty="0">
                <a:ea typeface="ＭＳ Ｐゴシック" panose="020B0600070205080204" pitchFamily="34" charset="-128"/>
              </a:rPr>
              <a:t>Rarely discussed or openly communicated; not as easy to recognize</a:t>
            </a:r>
          </a:p>
          <a:p>
            <a:pPr lvl="1" eaLnBrk="1" hangingPunct="1"/>
            <a:r>
              <a:rPr lang="en-US" altLang="en-US" sz="2400" dirty="0">
                <a:ea typeface="ＭＳ Ｐゴシック" panose="020B0600070205080204" pitchFamily="34" charset="-128"/>
              </a:rPr>
              <a:t>Example: what to wear to school  ________________________________</a:t>
            </a:r>
          </a:p>
        </p:txBody>
      </p:sp>
    </p:spTree>
    <p:extLst>
      <p:ext uri="{BB962C8B-B14F-4D97-AF65-F5344CB8AC3E}">
        <p14:creationId xmlns:p14="http://schemas.microsoft.com/office/powerpoint/2010/main" val="167945269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46049" y="6423914"/>
            <a:ext cx="276476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39938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981200" y="612775"/>
            <a:ext cx="8763000" cy="14478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Achievement Norms</a:t>
            </a:r>
            <a:br>
              <a:rPr lang="en-US" altLang="en-US" sz="4800" b="1" dirty="0">
                <a:ea typeface="ＭＳ Ｐゴシック" panose="020B0600070205080204" pitchFamily="34" charset="-128"/>
              </a:rPr>
            </a:br>
            <a:endParaRPr lang="en-US" altLang="en-US" sz="4800" b="1" dirty="0">
              <a:ea typeface="ＭＳ Ｐゴシック" panose="020B0600070205080204" pitchFamily="34" charset="-128"/>
            </a:endParaRPr>
          </a:p>
        </p:txBody>
      </p:sp>
      <p:pic>
        <p:nvPicPr>
          <p:cNvPr id="39939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2590800"/>
            <a:ext cx="9144000" cy="2706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9940" name="TextBox 3"/>
          <p:cNvSpPr txBox="1">
            <a:spLocks noChangeArrowheads="1"/>
          </p:cNvSpPr>
          <p:nvPr/>
        </p:nvSpPr>
        <p:spPr bwMode="auto">
          <a:xfrm>
            <a:off x="6934200" y="2620964"/>
            <a:ext cx="106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Implicit</a:t>
            </a:r>
          </a:p>
        </p:txBody>
      </p:sp>
      <p:sp>
        <p:nvSpPr>
          <p:cNvPr id="39941" name="TextBox 7"/>
          <p:cNvSpPr txBox="1">
            <a:spLocks noChangeArrowheads="1"/>
          </p:cNvSpPr>
          <p:nvPr/>
        </p:nvSpPr>
        <p:spPr bwMode="auto">
          <a:xfrm>
            <a:off x="9067800" y="2620964"/>
            <a:ext cx="10668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Explicit</a:t>
            </a:r>
          </a:p>
        </p:txBody>
      </p:sp>
    </p:spTree>
    <p:extLst>
      <p:ext uri="{BB962C8B-B14F-4D97-AF65-F5344CB8AC3E}">
        <p14:creationId xmlns:p14="http://schemas.microsoft.com/office/powerpoint/2010/main" val="26488523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7972746" y="6423914"/>
            <a:ext cx="3638064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40962" name="Rectangle 2"/>
          <p:cNvSpPr>
            <a:spLocks noGrp="1" noChangeArrowheads="1"/>
          </p:cNvSpPr>
          <p:nvPr>
            <p:ph type="title"/>
          </p:nvPr>
        </p:nvSpPr>
        <p:spPr>
          <a:xfrm>
            <a:off x="308225" y="1431105"/>
            <a:ext cx="8525838" cy="490591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Types of Norms p.39</a:t>
            </a:r>
            <a:b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</a:br>
            <a:endParaRPr lang="en-US" altLang="en-US" sz="4000" b="1" dirty="0">
              <a:solidFill>
                <a:srgbClr val="92D05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40963" name="Content Placeholder 3"/>
          <p:cNvSpPr>
            <a:spLocks noGrp="1"/>
          </p:cNvSpPr>
          <p:nvPr>
            <p:ph sz="half" idx="1"/>
          </p:nvPr>
        </p:nvSpPr>
        <p:spPr>
          <a:xfrm>
            <a:off x="308225" y="1769295"/>
            <a:ext cx="8344328" cy="4602163"/>
          </a:xfrm>
        </p:spPr>
        <p:txBody>
          <a:bodyPr>
            <a:normAutofit fontScale="92500"/>
          </a:bodyPr>
          <a:lstStyle/>
          <a:p>
            <a:pPr marL="514350" indent="-514350">
              <a:spcAft>
                <a:spcPts val="1800"/>
              </a:spcAft>
              <a:buFont typeface="Calibri" panose="020F0502020204030204" pitchFamily="34" charset="0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Interaction Norms</a:t>
            </a:r>
          </a:p>
          <a:p>
            <a:pPr marL="514350" indent="-514350">
              <a:spcAft>
                <a:spcPts val="1800"/>
              </a:spcAft>
              <a:buFont typeface="Calibri" panose="020F0502020204030204" pitchFamily="34" charset="0"/>
              <a:buAutoNum type="arabicPeriod"/>
            </a:pPr>
            <a:r>
              <a:rPr lang="en-US" altLang="en-US" sz="3200" b="1" u="sng" dirty="0">
                <a:solidFill>
                  <a:schemeClr val="tx2"/>
                </a:solidFill>
                <a:ea typeface="ＭＳ Ｐゴシック" panose="020B0600070205080204" pitchFamily="34" charset="-128"/>
              </a:rPr>
              <a:t>Procedural Norms:</a:t>
            </a:r>
            <a:r>
              <a:rPr lang="en-US" altLang="en-US" sz="3200" dirty="0">
                <a:ea typeface="ＭＳ Ｐゴシック" panose="020B0600070205080204" pitchFamily="34" charset="-128"/>
              </a:rPr>
              <a:t> how the group work </a:t>
            </a:r>
          </a:p>
          <a:p>
            <a:pPr marL="514350" indent="-514350">
              <a:spcAft>
                <a:spcPts val="1800"/>
              </a:spcAft>
              <a:buFont typeface="Calibri" panose="020F0502020204030204" pitchFamily="34" charset="0"/>
              <a:buAutoNum type="arabicPeriod"/>
            </a:pPr>
            <a:r>
              <a:rPr lang="en-US" altLang="en-US" sz="3200" dirty="0">
                <a:ea typeface="ＭＳ Ｐゴシック" panose="020B0600070205080204" pitchFamily="34" charset="-128"/>
              </a:rPr>
              <a:t>Status Norms</a:t>
            </a:r>
          </a:p>
          <a:p>
            <a:pPr marL="514350" indent="-514350">
              <a:spcAft>
                <a:spcPts val="1800"/>
              </a:spcAft>
              <a:buFont typeface="Calibri" panose="020F0502020204030204" pitchFamily="34" charset="0"/>
              <a:buAutoNum type="arabicPeriod"/>
            </a:pPr>
            <a:r>
              <a:rPr lang="en-US" altLang="en-US" sz="3200" dirty="0">
                <a:ea typeface="ＭＳ Ｐゴシック" panose="020B0600070205080204" pitchFamily="34" charset="-128"/>
              </a:rPr>
              <a:t>Achievement Norms</a:t>
            </a:r>
          </a:p>
        </p:txBody>
      </p:sp>
      <p:sp>
        <p:nvSpPr>
          <p:cNvPr id="40964" name="Content Placeholder 4"/>
          <p:cNvSpPr>
            <a:spLocks noGrp="1"/>
          </p:cNvSpPr>
          <p:nvPr>
            <p:ph sz="half" idx="2"/>
          </p:nvPr>
        </p:nvSpPr>
        <p:spPr>
          <a:xfrm>
            <a:off x="8305800" y="1524000"/>
            <a:ext cx="3886200" cy="4754563"/>
          </a:xfrm>
        </p:spPr>
        <p:txBody>
          <a:bodyPr>
            <a:normAutofit fontScale="92500"/>
          </a:bodyPr>
          <a:lstStyle/>
          <a:p>
            <a:pPr eaLnBrk="1" hangingPunct="1">
              <a:lnSpc>
                <a:spcPct val="150000"/>
              </a:lnSpc>
            </a:pPr>
            <a:r>
              <a:rPr lang="en-US" altLang="en-US" sz="3200" dirty="0">
                <a:ea typeface="ＭＳ Ｐゴシック" panose="020B0600070205080204" pitchFamily="34" charset="-128"/>
              </a:rPr>
              <a:t>Example:_________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 sz="3200" dirty="0">
                <a:ea typeface="ＭＳ Ｐゴシック" panose="020B0600070205080204" pitchFamily="34" charset="-128"/>
              </a:rPr>
              <a:t>Example _________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 sz="3200" dirty="0">
                <a:ea typeface="ＭＳ Ｐゴシック" panose="020B0600070205080204" pitchFamily="34" charset="-128"/>
              </a:rPr>
              <a:t>Example _________</a:t>
            </a:r>
          </a:p>
          <a:p>
            <a:pPr eaLnBrk="1" hangingPunct="1">
              <a:lnSpc>
                <a:spcPct val="150000"/>
              </a:lnSpc>
            </a:pPr>
            <a:r>
              <a:rPr lang="en-US" altLang="en-US" sz="3200" dirty="0">
                <a:ea typeface="ＭＳ Ｐゴシック" panose="020B0600070205080204" pitchFamily="34" charset="-128"/>
              </a:rPr>
              <a:t>Example _________</a:t>
            </a:r>
          </a:p>
        </p:txBody>
      </p:sp>
    </p:spTree>
    <p:extLst>
      <p:ext uri="{BB962C8B-B14F-4D97-AF65-F5344CB8AC3E}">
        <p14:creationId xmlns:p14="http://schemas.microsoft.com/office/powerpoint/2010/main" val="14835146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Title 1"/>
          <p:cNvSpPr>
            <a:spLocks noGrp="1"/>
          </p:cNvSpPr>
          <p:nvPr>
            <p:ph type="title"/>
          </p:nvPr>
        </p:nvSpPr>
        <p:spPr>
          <a:xfrm>
            <a:off x="303213" y="-66673"/>
            <a:ext cx="8229600" cy="1143000"/>
          </a:xfrm>
        </p:spPr>
        <p:txBody>
          <a:bodyPr/>
          <a:lstStyle/>
          <a:p>
            <a:r>
              <a:rPr lang="en-US" altLang="en-US" b="1" dirty="0">
                <a:ea typeface="ＭＳ Ｐゴシック" panose="020B0600070205080204" pitchFamily="34" charset="-128"/>
              </a:rPr>
              <a:t>Which one support class goal?</a:t>
            </a:r>
          </a:p>
        </p:txBody>
      </p:sp>
      <p:pic>
        <p:nvPicPr>
          <p:cNvPr id="41986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860550" y="4724401"/>
            <a:ext cx="3227388" cy="1814513"/>
          </a:xfrm>
        </p:spPr>
      </p:pic>
      <p:sp>
        <p:nvSpPr>
          <p:cNvPr id="41987" name="Footer Placeholder 3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1988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1" y="4546601"/>
            <a:ext cx="2740025" cy="205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8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2289" y="1169989"/>
            <a:ext cx="2967037" cy="222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9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7851" y="1252539"/>
            <a:ext cx="3495675" cy="2333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1991" name="Picture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7726" y="2627313"/>
            <a:ext cx="2727325" cy="2271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71804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Title 1"/>
          <p:cNvSpPr>
            <a:spLocks noGrp="1"/>
          </p:cNvSpPr>
          <p:nvPr>
            <p:ph type="title"/>
          </p:nvPr>
        </p:nvSpPr>
        <p:spPr>
          <a:xfrm>
            <a:off x="581193" y="502671"/>
            <a:ext cx="11029616" cy="98833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Support group GOAL</a:t>
            </a:r>
          </a:p>
        </p:txBody>
      </p:sp>
      <p:sp>
        <p:nvSpPr>
          <p:cNvPr id="43010" name="Text Placeholder 2"/>
          <p:cNvSpPr>
            <a:spLocks noGrp="1"/>
          </p:cNvSpPr>
          <p:nvPr>
            <p:ph type="body" idx="1"/>
          </p:nvPr>
        </p:nvSpPr>
        <p:spPr>
          <a:xfrm>
            <a:off x="2209800" y="1570038"/>
            <a:ext cx="4040188" cy="639762"/>
          </a:xfrm>
        </p:spPr>
        <p:txBody>
          <a:bodyPr/>
          <a:lstStyle/>
          <a:p>
            <a:r>
              <a:rPr lang="en-US" altLang="en-US" sz="3600">
                <a:ea typeface="ＭＳ Ｐゴシック" panose="020B0600070205080204" pitchFamily="34" charset="-128"/>
              </a:rPr>
              <a:t>Conformity </a:t>
            </a:r>
          </a:p>
        </p:txBody>
      </p:sp>
      <p:sp>
        <p:nvSpPr>
          <p:cNvPr id="43011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altLang="en-US" sz="3600">
                <a:ea typeface="ＭＳ Ｐゴシック" panose="020B0600070205080204" pitchFamily="34" charset="-128"/>
              </a:rPr>
              <a:t>Nonconformity </a:t>
            </a:r>
          </a:p>
        </p:txBody>
      </p:sp>
      <p:sp>
        <p:nvSpPr>
          <p:cNvPr id="43012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3013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47875" y="2205038"/>
            <a:ext cx="2819400" cy="2114550"/>
          </a:xfrm>
        </p:spPr>
      </p:pic>
      <p:pic>
        <p:nvPicPr>
          <p:cNvPr id="43014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486401" y="2649538"/>
            <a:ext cx="2212975" cy="1477962"/>
          </a:xfrm>
        </p:spPr>
      </p:pic>
      <p:pic>
        <p:nvPicPr>
          <p:cNvPr id="43015" name="Content Placeholder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100" y="4354513"/>
            <a:ext cx="3092450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6" name="Picture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1000" y="2389188"/>
            <a:ext cx="2470150" cy="185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Connector 12"/>
          <p:cNvCxnSpPr/>
          <p:nvPr/>
        </p:nvCxnSpPr>
        <p:spPr>
          <a:xfrm>
            <a:off x="5181600" y="1581151"/>
            <a:ext cx="0" cy="47402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3018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3914" y="4448175"/>
            <a:ext cx="2725737" cy="227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579000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pic>
        <p:nvPicPr>
          <p:cNvPr id="44034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-1"/>
            <a:ext cx="8558373" cy="6847719"/>
          </a:xfrm>
        </p:spPr>
      </p:pic>
      <p:sp>
        <p:nvSpPr>
          <p:cNvPr id="44035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9215919" y="6362270"/>
            <a:ext cx="281613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3667889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612936"/>
          </a:xfrm>
        </p:spPr>
        <p:txBody>
          <a:bodyPr/>
          <a:lstStyle/>
          <a:p>
            <a:r>
              <a:rPr lang="en-US" dirty="0"/>
              <a:t>Jack’s story: Questions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3" y="1950446"/>
            <a:ext cx="11029615" cy="3634486"/>
          </a:xfrm>
        </p:spPr>
        <p:txBody>
          <a:bodyPr/>
          <a:lstStyle/>
          <a:p>
            <a:r>
              <a:rPr lang="en-US" dirty="0"/>
              <a:t>What are problems of Jack’s group? Name them.</a:t>
            </a:r>
          </a:p>
          <a:p>
            <a:r>
              <a:rPr lang="en-US" dirty="0"/>
              <a:t>What are main stages in the development of a group?</a:t>
            </a:r>
          </a:p>
          <a:p>
            <a:r>
              <a:rPr lang="en-US" dirty="0"/>
              <a:t>What is advice for Jack in the first stage?</a:t>
            </a:r>
          </a:p>
          <a:p>
            <a:r>
              <a:rPr lang="en-US" dirty="0"/>
              <a:t>What are Seven Golden Rules?</a:t>
            </a:r>
          </a:p>
          <a:p>
            <a:endParaRPr lang="en-US" dirty="0"/>
          </a:p>
          <a:p>
            <a:r>
              <a:rPr lang="en-US">
                <a:hlinkClick r:id="rId2"/>
              </a:rPr>
              <a:t>https://www.youtube.com/watch?v=2QbXc6E08H4&amp;t=4s</a:t>
            </a:r>
            <a:endParaRPr lang="en-US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072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Title 1"/>
          <p:cNvSpPr>
            <a:spLocks noGrp="1"/>
          </p:cNvSpPr>
          <p:nvPr>
            <p:ph type="title"/>
          </p:nvPr>
        </p:nvSpPr>
        <p:spPr>
          <a:xfrm>
            <a:off x="5945271" y="924720"/>
            <a:ext cx="5350351" cy="487363"/>
          </a:xfrm>
        </p:spPr>
        <p:txBody>
          <a:bodyPr>
            <a:normAutofit fontScale="90000"/>
          </a:bodyPr>
          <a:lstStyle/>
          <a:p>
            <a:r>
              <a:rPr lang="en-US" altLang="en-US" sz="4000" dirty="0">
                <a:ea typeface="ＭＳ Ｐゴシック" panose="020B0600070205080204" pitchFamily="34" charset="-128"/>
              </a:rPr>
              <a:t>Support group GOAL</a:t>
            </a:r>
          </a:p>
        </p:txBody>
      </p:sp>
      <p:sp>
        <p:nvSpPr>
          <p:cNvPr id="45058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6069" y="791370"/>
            <a:ext cx="6324600" cy="827087"/>
          </a:xfrm>
        </p:spPr>
        <p:txBody>
          <a:bodyPr/>
          <a:lstStyle/>
          <a:p>
            <a:r>
              <a:rPr lang="en-US" altLang="en-US" sz="4800" dirty="0">
                <a:ea typeface="ＭＳ Ｐゴシック" panose="020B0600070205080204" pitchFamily="34" charset="-128"/>
              </a:rPr>
              <a:t>Destructive Nonconformity </a:t>
            </a:r>
          </a:p>
        </p:txBody>
      </p:sp>
      <p:sp>
        <p:nvSpPr>
          <p:cNvPr id="45059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5060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62201" y="1870076"/>
            <a:ext cx="2822575" cy="1884363"/>
          </a:xfrm>
        </p:spPr>
      </p:pic>
      <p:pic>
        <p:nvPicPr>
          <p:cNvPr id="45061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9775" y="4419601"/>
            <a:ext cx="3092450" cy="173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5062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1901826"/>
            <a:ext cx="2470150" cy="185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4" name="Straight Connector 13"/>
          <p:cNvCxnSpPr/>
          <p:nvPr/>
        </p:nvCxnSpPr>
        <p:spPr>
          <a:xfrm>
            <a:off x="6096000" y="1412083"/>
            <a:ext cx="4712413" cy="29369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21676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Title 1"/>
          <p:cNvSpPr>
            <a:spLocks noGrp="1"/>
          </p:cNvSpPr>
          <p:nvPr>
            <p:ph type="title"/>
          </p:nvPr>
        </p:nvSpPr>
        <p:spPr>
          <a:xfrm>
            <a:off x="349321" y="265417"/>
            <a:ext cx="8229600" cy="766763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Should we keep the rule?</a:t>
            </a:r>
          </a:p>
        </p:txBody>
      </p:sp>
      <p:sp>
        <p:nvSpPr>
          <p:cNvPr id="46082" name="Footer Placeholder 6"/>
          <p:cNvSpPr>
            <a:spLocks noGrp="1"/>
          </p:cNvSpPr>
          <p:nvPr>
            <p:ph type="ftr" sz="quarter" idx="12"/>
          </p:nvPr>
        </p:nvSpPr>
        <p:spPr bwMode="auto">
          <a:xfrm>
            <a:off x="8578921" y="6423914"/>
            <a:ext cx="3031889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6083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167" y="1032180"/>
            <a:ext cx="8215044" cy="565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48427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Footer Placeholder 6"/>
          <p:cNvSpPr>
            <a:spLocks noGrp="1"/>
          </p:cNvSpPr>
          <p:nvPr>
            <p:ph type="ftr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7106" name="Picture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9039" y="1779589"/>
            <a:ext cx="3921125" cy="172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7107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03500" y="1951039"/>
            <a:ext cx="1422400" cy="113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ight Arrow 3"/>
          <p:cNvSpPr/>
          <p:nvPr/>
        </p:nvSpPr>
        <p:spPr>
          <a:xfrm>
            <a:off x="4821238" y="2413001"/>
            <a:ext cx="762000" cy="346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47109" name="Pictur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55888" y="4343400"/>
            <a:ext cx="1420812" cy="113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2057400" y="3886200"/>
            <a:ext cx="2514600" cy="1993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1905000" y="3886200"/>
            <a:ext cx="3048000" cy="22860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ight Arrow 19"/>
          <p:cNvSpPr/>
          <p:nvPr/>
        </p:nvSpPr>
        <p:spPr>
          <a:xfrm>
            <a:off x="4854575" y="4699001"/>
            <a:ext cx="762000" cy="34607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7113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403" y="626271"/>
            <a:ext cx="5028433" cy="827087"/>
          </a:xfrm>
        </p:spPr>
        <p:txBody>
          <a:bodyPr/>
          <a:lstStyle/>
          <a:p>
            <a:r>
              <a:rPr lang="en-US" altLang="en-US" sz="4800" dirty="0">
                <a:ea typeface="ＭＳ Ｐゴシック" panose="020B0600070205080204" pitchFamily="34" charset="-128"/>
              </a:rPr>
              <a:t>Constructive Nonconformity </a:t>
            </a: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6019800" y="907257"/>
            <a:ext cx="5836578" cy="487363"/>
          </a:xfrm>
        </p:spPr>
        <p:txBody>
          <a:bodyPr>
            <a:normAutofit fontScale="90000"/>
          </a:bodyPr>
          <a:lstStyle/>
          <a:p>
            <a:pPr>
              <a:defRPr/>
            </a:pPr>
            <a:r>
              <a:rPr lang="en-US" sz="4000" dirty="0">
                <a:solidFill>
                  <a:schemeClr val="accent6"/>
                </a:solidFill>
              </a:rPr>
              <a:t>Support group GOAL</a:t>
            </a:r>
          </a:p>
        </p:txBody>
      </p:sp>
      <p:pic>
        <p:nvPicPr>
          <p:cNvPr id="47115" name="Picture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3790951"/>
            <a:ext cx="3048000" cy="2544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210731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8989" y="576263"/>
            <a:ext cx="6499012" cy="639763"/>
          </a:xfrm>
        </p:spPr>
        <p:txBody>
          <a:bodyPr/>
          <a:lstStyle/>
          <a:p>
            <a:pPr>
              <a:buFont typeface="Arial" charset="0"/>
              <a:buNone/>
              <a:defRPr/>
            </a:pPr>
            <a:r>
              <a:rPr lang="en-US" sz="2800" dirty="0">
                <a:solidFill>
                  <a:schemeClr val="accent6"/>
                </a:solidFill>
              </a:rPr>
              <a:t>Destructive</a:t>
            </a:r>
            <a:r>
              <a:rPr lang="en-US" sz="3600" dirty="0">
                <a:solidFill>
                  <a:schemeClr val="accent6"/>
                </a:solidFill>
              </a:rPr>
              <a:t> Nonconformity </a:t>
            </a:r>
          </a:p>
        </p:txBody>
      </p:sp>
      <p:sp>
        <p:nvSpPr>
          <p:cNvPr id="48130" name="Footer Placeholder 6"/>
          <p:cNvSpPr>
            <a:spLocks noGrp="1"/>
          </p:cNvSpPr>
          <p:nvPr>
            <p:ph type="ftr" sz="quarter" idx="12"/>
          </p:nvPr>
        </p:nvSpPr>
        <p:spPr bwMode="auto">
          <a:xfrm>
            <a:off x="8081964" y="6423914"/>
            <a:ext cx="3528846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8131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868989" y="1838326"/>
            <a:ext cx="2212975" cy="1476375"/>
          </a:xfrm>
        </p:spPr>
      </p:pic>
      <p:pic>
        <p:nvPicPr>
          <p:cNvPr id="48132" name="Content Placeholder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0" y="3981450"/>
            <a:ext cx="3092450" cy="173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3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1663" y="1477963"/>
            <a:ext cx="2470150" cy="18526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Connector 12"/>
          <p:cNvCxnSpPr/>
          <p:nvPr/>
        </p:nvCxnSpPr>
        <p:spPr>
          <a:xfrm>
            <a:off x="5745823" y="737489"/>
            <a:ext cx="0" cy="6051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135" name="Text Placeholder 5"/>
          <p:cNvSpPr>
            <a:spLocks noGrp="1"/>
          </p:cNvSpPr>
          <p:nvPr>
            <p:ph type="body" idx="1"/>
          </p:nvPr>
        </p:nvSpPr>
        <p:spPr>
          <a:xfrm>
            <a:off x="345780" y="593726"/>
            <a:ext cx="6464890" cy="639763"/>
          </a:xfrm>
        </p:spPr>
        <p:txBody>
          <a:bodyPr/>
          <a:lstStyle/>
          <a:p>
            <a:r>
              <a:rPr lang="en-US" altLang="en-US" sz="2800" dirty="0">
                <a:solidFill>
                  <a:schemeClr val="accent6"/>
                </a:solidFill>
              </a:rPr>
              <a:t>Constructive Nonconformity</a:t>
            </a:r>
          </a:p>
        </p:txBody>
      </p:sp>
      <p:pic>
        <p:nvPicPr>
          <p:cNvPr id="48136" name="Pictur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2176" y="4498975"/>
            <a:ext cx="3019425" cy="222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7" name="Picture 1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376" y="1260475"/>
            <a:ext cx="3921125" cy="172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8138" name="Pictur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867025" y="3081339"/>
            <a:ext cx="1422400" cy="1138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46896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Harry Porter</a:t>
            </a:r>
            <a:br>
              <a:rPr lang="en-US" altLang="en-US">
                <a:ea typeface="ＭＳ Ｐゴシック" panose="020B0600070205080204" pitchFamily="34" charset="-128"/>
              </a:rPr>
            </a:br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915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49156" name="Footer Placeholder 6"/>
          <p:cNvSpPr>
            <a:spLocks noGrp="1"/>
          </p:cNvSpPr>
          <p:nvPr>
            <p:ph type="ftr" sz="quarter" idx="12"/>
          </p:nvPr>
        </p:nvSpPr>
        <p:spPr bwMode="auto">
          <a:xfrm>
            <a:off x="9164548" y="6396037"/>
            <a:ext cx="293942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pic>
        <p:nvPicPr>
          <p:cNvPr id="49157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5152" y="1223824"/>
            <a:ext cx="8091487" cy="5383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71617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46049" y="6423914"/>
            <a:ext cx="276476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50178" name="Rectangle 2"/>
          <p:cNvSpPr>
            <a:spLocks noGrp="1" noChangeArrowheads="1"/>
          </p:cNvSpPr>
          <p:nvPr>
            <p:ph type="title"/>
          </p:nvPr>
        </p:nvSpPr>
        <p:spPr>
          <a:xfrm>
            <a:off x="369870" y="685800"/>
            <a:ext cx="11822130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8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Conformity ↔ Nonconformity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>
          <a:xfrm>
            <a:off x="369870" y="1302639"/>
            <a:ext cx="7315200" cy="5121275"/>
          </a:xfrm>
        </p:spPr>
        <p:txBody>
          <a:bodyPr/>
          <a:lstStyle/>
          <a:p>
            <a:pPr eaLnBrk="1" hangingPunct="1"/>
            <a:r>
              <a:rPr lang="en-US" altLang="en-US" sz="3000" b="1" dirty="0">
                <a:ea typeface="ＭＳ Ｐゴシック" panose="020B0600070205080204" pitchFamily="34" charset="-128"/>
              </a:rPr>
              <a:t>Conformity</a:t>
            </a:r>
          </a:p>
          <a:p>
            <a:pPr lvl="1" eaLnBrk="1" hangingPunct="1">
              <a:buFont typeface="Arial" panose="020B0604020202020204" pitchFamily="34" charset="0"/>
              <a:buNone/>
            </a:pPr>
            <a:r>
              <a:rPr lang="en-US" altLang="en-US" sz="3000" dirty="0">
                <a:ea typeface="ＭＳ Ｐゴシック" panose="020B0600070205080204" pitchFamily="34" charset="-128"/>
              </a:rPr>
              <a:t>   Choosing a course of action that group members favor and that is socially acceptable</a:t>
            </a:r>
          </a:p>
          <a:p>
            <a:pPr lvl="1" eaLnBrk="1" hangingPunct="1">
              <a:buFont typeface="Arial" panose="020B0604020202020204" pitchFamily="34" charset="0"/>
              <a:buChar char="•"/>
            </a:pPr>
            <a:r>
              <a:rPr lang="en-US" altLang="en-US" sz="3000" b="1" dirty="0">
                <a:ea typeface="ＭＳ Ｐゴシック" panose="020B0600070205080204" pitchFamily="34" charset="-128"/>
              </a:rPr>
              <a:t>Nonconformity</a:t>
            </a:r>
          </a:p>
          <a:p>
            <a:pPr lvl="1" eaLnBrk="1" hangingPunct="1">
              <a:buFont typeface="Arial" panose="020B0604020202020204" pitchFamily="34" charset="0"/>
              <a:buNone/>
            </a:pPr>
            <a:r>
              <a:rPr lang="en-US" altLang="en-US" sz="3000" dirty="0">
                <a:ea typeface="ＭＳ Ｐゴシック" panose="020B0600070205080204" pitchFamily="34" charset="-128"/>
              </a:rPr>
              <a:t>   Choosing a course of action that does </a:t>
            </a:r>
            <a:r>
              <a:rPr lang="en-US" altLang="en-US" sz="3000" i="1" dirty="0">
                <a:ea typeface="ＭＳ Ｐゴシック" panose="020B0600070205080204" pitchFamily="34" charset="-128"/>
              </a:rPr>
              <a:t>not meet the expectations </a:t>
            </a:r>
            <a:r>
              <a:rPr lang="en-US" altLang="en-US" sz="3000" dirty="0">
                <a:ea typeface="ＭＳ Ｐゴシック" panose="020B0600070205080204" pitchFamily="34" charset="-128"/>
              </a:rPr>
              <a:t>of the group</a:t>
            </a:r>
          </a:p>
        </p:txBody>
      </p:sp>
    </p:spTree>
    <p:extLst>
      <p:ext uri="{BB962C8B-B14F-4D97-AF65-F5344CB8AC3E}">
        <p14:creationId xmlns:p14="http://schemas.microsoft.com/office/powerpoint/2010/main" val="39116996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661115" y="6423914"/>
            <a:ext cx="2949695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51202" name="Rectangle 2"/>
          <p:cNvSpPr>
            <a:spLocks noGrp="1" noChangeArrowheads="1"/>
          </p:cNvSpPr>
          <p:nvPr>
            <p:ph type="title"/>
          </p:nvPr>
        </p:nvSpPr>
        <p:spPr>
          <a:xfrm>
            <a:off x="470900" y="258941"/>
            <a:ext cx="11005334" cy="1268412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Types of Nonconformity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>
          <a:xfrm>
            <a:off x="734601" y="1623317"/>
            <a:ext cx="11203969" cy="452755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3600" b="1" dirty="0">
                <a:ea typeface="ＭＳ Ｐゴシック" panose="020B0600070205080204" pitchFamily="34" charset="-128"/>
              </a:rPr>
              <a:t>Constructive nonconformity (to build)</a:t>
            </a:r>
          </a:p>
          <a:p>
            <a:pPr lvl="1"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    </a:t>
            </a:r>
            <a:r>
              <a:rPr lang="en-US" altLang="en-US" dirty="0">
                <a:ea typeface="ＭＳ Ｐゴシック" panose="020B0600070205080204" pitchFamily="34" charset="-128"/>
              </a:rPr>
              <a:t>Violating a norm while still supporting the group and its goal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sz="3600" b="1" dirty="0">
                <a:ea typeface="ＭＳ Ｐゴシック" panose="020B0600070205080204" pitchFamily="34" charset="-128"/>
              </a:rPr>
              <a:t>Destructive nonconformity (to kill)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Violating a norm that negatively impacts the group and its goal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Responses to destructive nonconformity: 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Accept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Confront</a:t>
            </a:r>
          </a:p>
          <a:p>
            <a:pPr lvl="2" eaLnBrk="1" hangingPunct="1">
              <a:lnSpc>
                <a:spcPct val="80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Exclude</a:t>
            </a:r>
          </a:p>
          <a:p>
            <a:pPr eaLnBrk="1" hangingPunct="1">
              <a:lnSpc>
                <a:spcPct val="80000"/>
              </a:lnSpc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194004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Title 5"/>
          <p:cNvSpPr>
            <a:spLocks noGrp="1"/>
          </p:cNvSpPr>
          <p:nvPr>
            <p:ph type="title"/>
          </p:nvPr>
        </p:nvSpPr>
        <p:spPr>
          <a:xfrm>
            <a:off x="1524000" y="274638"/>
            <a:ext cx="9067800" cy="11430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Group discussion</a:t>
            </a:r>
            <a:endParaRPr lang="en-US" altLang="en-US" sz="4000">
              <a:ea typeface="ＭＳ Ｐゴシック" panose="020B0600070205080204" pitchFamily="34" charset="-128"/>
            </a:endParaRPr>
          </a:p>
        </p:txBody>
      </p:sp>
      <p:sp>
        <p:nvSpPr>
          <p:cNvPr id="52226" name="Text Placeholder 6"/>
          <p:cNvSpPr>
            <a:spLocks noGrp="1"/>
          </p:cNvSpPr>
          <p:nvPr>
            <p:ph type="body" idx="1"/>
          </p:nvPr>
        </p:nvSpPr>
        <p:spPr>
          <a:xfrm>
            <a:off x="1925639" y="1331913"/>
            <a:ext cx="4040187" cy="639762"/>
          </a:xfrm>
        </p:spPr>
        <p:txBody>
          <a:bodyPr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Group tasks </a:t>
            </a:r>
          </a:p>
        </p:txBody>
      </p:sp>
      <p:sp>
        <p:nvSpPr>
          <p:cNvPr id="52227" name="Content Placeholder 2"/>
          <p:cNvSpPr>
            <a:spLocks noGrp="1"/>
          </p:cNvSpPr>
          <p:nvPr>
            <p:ph sz="half" idx="2"/>
          </p:nvPr>
        </p:nvSpPr>
        <p:spPr>
          <a:xfrm>
            <a:off x="1392238" y="1966913"/>
            <a:ext cx="5846763" cy="4214812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Group 1-: Find 3 conformity norms for FPT students </a:t>
            </a:r>
          </a:p>
          <a:p>
            <a:endParaRPr lang="en-US" altLang="en-US" u="sng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Group 2-: Find 3 destructive nonconformity for FPT students </a:t>
            </a:r>
            <a:endParaRPr lang="en-US" altLang="en-US" u="sng" dirty="0">
              <a:ea typeface="ＭＳ Ｐゴシック" panose="020B0600070205080204" pitchFamily="34" charset="-128"/>
            </a:endParaRPr>
          </a:p>
          <a:p>
            <a:r>
              <a:rPr lang="en-US" altLang="en-US" dirty="0">
                <a:ea typeface="ＭＳ Ｐゴシック" panose="020B0600070205080204" pitchFamily="34" charset="-128"/>
              </a:rPr>
              <a:t>Group 3-: Find 3 constructive nonconformity for FPT students 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Group 4-: Find 3 constructive nonconformity for FPT lecturers </a:t>
            </a:r>
          </a:p>
          <a:p>
            <a:r>
              <a:rPr lang="en-US" altLang="en-US" dirty="0">
                <a:ea typeface="ＭＳ Ｐゴシック" panose="020B0600070205080204" pitchFamily="34" charset="-128"/>
              </a:rPr>
              <a:t>Group 5 - Find 3 conformity norms for FPT lecturers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951664" y="1393826"/>
            <a:ext cx="4041775" cy="639763"/>
          </a:xfrm>
        </p:spPr>
        <p:txBody>
          <a:bodyPr/>
          <a:lstStyle/>
          <a:p>
            <a:pPr algn="ctr">
              <a:buFont typeface="Arial" charset="0"/>
              <a:buNone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Member tasks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>
          <a:xfrm>
            <a:off x="7010400" y="2262189"/>
            <a:ext cx="3505200" cy="3951287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A: make sure everyone give opinion about the given topic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B: make sure everyone speak English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C: take note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D: report on board 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E: enjoy </a:t>
            </a:r>
          </a:p>
        </p:txBody>
      </p:sp>
    </p:spTree>
    <p:extLst>
      <p:ext uri="{BB962C8B-B14F-4D97-AF65-F5344CB8AC3E}">
        <p14:creationId xmlns:p14="http://schemas.microsoft.com/office/powerpoint/2010/main" val="36589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Title 5"/>
          <p:cNvSpPr>
            <a:spLocks noGrp="1"/>
          </p:cNvSpPr>
          <p:nvPr>
            <p:ph type="title"/>
          </p:nvPr>
        </p:nvSpPr>
        <p:spPr>
          <a:xfrm>
            <a:off x="1524000" y="274638"/>
            <a:ext cx="9067800" cy="11430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Group discussion – 20’</a:t>
            </a:r>
            <a:endParaRPr lang="en-US" altLang="en-US" sz="4000">
              <a:ea typeface="ＭＳ Ｐゴシック" panose="020B0600070205080204" pitchFamily="34" charset="-128"/>
            </a:endParaRPr>
          </a:p>
        </p:txBody>
      </p:sp>
      <p:sp>
        <p:nvSpPr>
          <p:cNvPr id="53250" name="Text Placeholder 6"/>
          <p:cNvSpPr>
            <a:spLocks noGrp="1"/>
          </p:cNvSpPr>
          <p:nvPr>
            <p:ph type="body" idx="1"/>
          </p:nvPr>
        </p:nvSpPr>
        <p:spPr>
          <a:xfrm>
            <a:off x="642837" y="1514710"/>
            <a:ext cx="5194769" cy="557784"/>
          </a:xfrm>
        </p:spPr>
        <p:txBody>
          <a:bodyPr/>
          <a:lstStyle/>
          <a:p>
            <a:pPr algn="ctr"/>
            <a:r>
              <a:rPr lang="en-US" altLang="en-US">
                <a:ea typeface="ＭＳ Ｐゴシック" panose="020B0600070205080204" pitchFamily="34" charset="-128"/>
              </a:rPr>
              <a:t>Group tasks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239730" y="2169566"/>
            <a:ext cx="6417924" cy="2366302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dirty="0">
                <a:cs typeface="+mn-cs"/>
              </a:rPr>
              <a:t>Group 1 Find 3 conformity norms for your class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cs typeface="+mn-cs"/>
              </a:rPr>
              <a:t>Group 2 Find 3 destructive nonconformity for your class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cs typeface="+mn-cs"/>
              </a:rPr>
              <a:t>Group 3-Find 3 constructive nonconformity for your class </a:t>
            </a:r>
          </a:p>
          <a:p>
            <a:pPr marL="514350" indent="-514350">
              <a:buFont typeface="+mj-lt"/>
              <a:buAutoNum type="arabicPeriod"/>
              <a:defRPr/>
            </a:pPr>
            <a:endParaRPr lang="en-US" dirty="0">
              <a:cs typeface="+mn-cs"/>
            </a:endParaRPr>
          </a:p>
          <a:p>
            <a:pPr marL="514350" indent="-514350">
              <a:buFont typeface="+mj-lt"/>
              <a:buAutoNum type="arabicPeriod"/>
              <a:defRPr/>
            </a:pPr>
            <a:endParaRPr lang="en-US" dirty="0">
              <a:cs typeface="+mn-cs"/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6416040" y="1417638"/>
            <a:ext cx="5194770" cy="553373"/>
          </a:xfrm>
        </p:spPr>
        <p:txBody>
          <a:bodyPr/>
          <a:lstStyle/>
          <a:p>
            <a:pPr algn="ctr">
              <a:buFont typeface="Arial" charset="0"/>
              <a:buNone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Member tasks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"/>
          </p:nvPr>
        </p:nvSpPr>
        <p:spPr>
          <a:xfrm>
            <a:off x="6814180" y="2174875"/>
            <a:ext cx="4270375" cy="3951288"/>
          </a:xfrm>
        </p:spPr>
        <p:txBody>
          <a:bodyPr/>
          <a:lstStyle/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A: make sure everyone give opinion about the given topic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B: make sure everyone speak English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C: summarize and write the group’s opinion</a:t>
            </a:r>
          </a:p>
          <a:p>
            <a:pPr>
              <a:buFont typeface="Arial" charset="0"/>
              <a:buChar char="•"/>
              <a:defRPr/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cs typeface="+mn-cs"/>
              </a:rPr>
              <a:t>D: report to class</a:t>
            </a:r>
          </a:p>
        </p:txBody>
      </p:sp>
      <p:sp>
        <p:nvSpPr>
          <p:cNvPr id="53254" name="Footer Placeholder 4"/>
          <p:cNvSpPr>
            <a:spLocks noGrp="1"/>
          </p:cNvSpPr>
          <p:nvPr>
            <p:ph type="ftr" sz="quarter" idx="12"/>
          </p:nvPr>
        </p:nvSpPr>
        <p:spPr bwMode="auto">
          <a:xfrm>
            <a:off x="8630292" y="6423914"/>
            <a:ext cx="2980518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</p:spTree>
    <p:extLst>
      <p:ext uri="{BB962C8B-B14F-4D97-AF65-F5344CB8AC3E}">
        <p14:creationId xmlns:p14="http://schemas.microsoft.com/office/powerpoint/2010/main" val="184748235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681663" y="6423914"/>
            <a:ext cx="2929147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54274" name="Rectangle 2"/>
          <p:cNvSpPr>
            <a:spLocks noGrp="1" noChangeArrowheads="1"/>
          </p:cNvSpPr>
          <p:nvPr>
            <p:ph type="title"/>
          </p:nvPr>
        </p:nvSpPr>
        <p:spPr>
          <a:xfrm>
            <a:off x="306512" y="439220"/>
            <a:ext cx="11304298" cy="914400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sz="48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Strategies for Changing Norms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>
          <a:xfrm>
            <a:off x="616449" y="1752601"/>
            <a:ext cx="11846104" cy="4373563"/>
          </a:xfrm>
        </p:spPr>
        <p:txBody>
          <a:bodyPr>
            <a:normAutofit/>
          </a:bodyPr>
          <a:lstStyle/>
          <a:p>
            <a:pPr marL="609600" indent="-609600">
              <a:buNone/>
            </a:pPr>
            <a:r>
              <a:rPr lang="en-US" altLang="en-US" sz="3600" dirty="0">
                <a:ea typeface="ＭＳ Ｐゴシック" panose="020B0600070205080204" pitchFamily="34" charset="-128"/>
              </a:rPr>
              <a:t>      Fill in the Blanks: Identify ways to change group norms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 dirty="0">
                <a:ea typeface="ＭＳ Ｐゴシック" panose="020B0600070205080204" pitchFamily="34" charset="-128"/>
              </a:rPr>
              <a:t>Through suggestions or actions of high-status members or a leader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 dirty="0">
                <a:ea typeface="ＭＳ Ｐゴシック" panose="020B0600070205080204" pitchFamily="34" charset="-128"/>
              </a:rPr>
              <a:t>__________________________________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 dirty="0">
                <a:ea typeface="ＭＳ Ｐゴシック" panose="020B0600070205080204" pitchFamily="34" charset="-128"/>
              </a:rPr>
              <a:t>__________________________________</a:t>
            </a:r>
          </a:p>
          <a:p>
            <a:pPr marL="609600" indent="-609600">
              <a:buFontTx/>
              <a:buAutoNum type="arabicPeriod"/>
            </a:pPr>
            <a:r>
              <a:rPr lang="en-US" altLang="en-US" sz="2800" dirty="0">
                <a:ea typeface="ＭＳ Ｐゴシック" panose="020B0600070205080204" pitchFamily="34" charset="-128"/>
              </a:rPr>
              <a:t>__________________________________</a:t>
            </a:r>
          </a:p>
          <a:p>
            <a:pPr marL="609600" indent="-609600">
              <a:buFontTx/>
              <a:buAutoNum type="arabicPeriod"/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 marL="609600" indent="-609600">
              <a:buFontTx/>
              <a:buAutoNum type="arabicPeriod"/>
            </a:pPr>
            <a:endParaRPr lang="en-US" altLang="en-US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79235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1.bp.blogspot.com/-5zsKH4BJWJQ/WgE-SUherLI/AAAAAAAAARU/OWzerykDURcH_Ev5KY0-YJIldACnlbkDwCLcBGAs/s1600/Tuckmans_four_stages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7633" y="651440"/>
            <a:ext cx="10501419" cy="59908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 rot="16200000">
            <a:off x="-3244264" y="2342432"/>
            <a:ext cx="782968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92D050"/>
                </a:solidFill>
              </a:rPr>
              <a:t>TUCKMAN’S LADDER OF GROUP DEVELOPMENT</a:t>
            </a:r>
          </a:p>
        </p:txBody>
      </p:sp>
    </p:spTree>
    <p:extLst>
      <p:ext uri="{BB962C8B-B14F-4D97-AF65-F5344CB8AC3E}">
        <p14:creationId xmlns:p14="http://schemas.microsoft.com/office/powerpoint/2010/main" val="370641760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44868" y="295382"/>
            <a:ext cx="8229600" cy="914400"/>
          </a:xfrm>
        </p:spPr>
        <p:txBody>
          <a:bodyPr/>
          <a:lstStyle/>
          <a:p>
            <a:pPr eaLnBrk="1" hangingPunct="1"/>
            <a:r>
              <a:rPr lang="en-US" altLang="en-US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Match Group Stages and Dialectics</a:t>
            </a:r>
          </a:p>
        </p:txBody>
      </p:sp>
      <p:sp>
        <p:nvSpPr>
          <p:cNvPr id="55298" name="Rectangle 4"/>
          <p:cNvSpPr>
            <a:spLocks noGrp="1" noChangeArrowheads="1"/>
          </p:cNvSpPr>
          <p:nvPr>
            <p:ph sz="half" idx="1"/>
          </p:nvPr>
        </p:nvSpPr>
        <p:spPr>
          <a:xfrm>
            <a:off x="476036" y="1649858"/>
            <a:ext cx="2743200" cy="4114800"/>
          </a:xfrm>
        </p:spPr>
        <p:txBody>
          <a:bodyPr>
            <a:normAutofit fontScale="92500"/>
          </a:bodyPr>
          <a:lstStyle/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Which dialectic(s)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operate during: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A. Forming 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B. Storming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C. Norming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D. Performing</a:t>
            </a:r>
          </a:p>
          <a:p>
            <a:pPr eaLnBrk="1" hangingPunct="1"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E. Adjourning</a:t>
            </a:r>
          </a:p>
          <a:p>
            <a:pPr eaLnBrk="1" hangingPunct="1"/>
            <a:endParaRPr lang="en-US" altLang="en-US" dirty="0">
              <a:ea typeface="ＭＳ Ｐゴシック" panose="020B0600070205080204" pitchFamily="34" charset="-128"/>
            </a:endParaRPr>
          </a:p>
        </p:txBody>
      </p:sp>
      <p:sp>
        <p:nvSpPr>
          <p:cNvPr id="55299" name="Rectangle 5"/>
          <p:cNvSpPr>
            <a:spLocks noGrp="1" noChangeArrowheads="1"/>
          </p:cNvSpPr>
          <p:nvPr>
            <p:ph sz="half" idx="2"/>
          </p:nvPr>
        </p:nvSpPr>
        <p:spPr>
          <a:xfrm>
            <a:off x="2887037" y="1752600"/>
            <a:ext cx="8928243" cy="5105400"/>
          </a:xfrm>
        </p:spPr>
        <p:txBody>
          <a:bodyPr>
            <a:normAutofit fontScale="92500"/>
          </a:bodyPr>
          <a:lstStyle/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__A_ Individual ↔ Group Goals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__B_ Conflict ↔ Cohesion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__C_ Conforming ↔ Nonconforming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__D_ Task ↔ Social Dimensions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__B_ Homogeneous=EVERYONE AGREE WITH EACH OTHER, WHOLE GROUP HAS SAME IDEA ↔ Heterogeneous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__S, D_ Leadership ↔ Followership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_N__ Structure ↔ Spontaneity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_P__ Engaged ↔ Disengaged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_NORM__ Open SYSTEM = GROUP MEMBER + OUTSIDE MEMBER WORK ↔ Closed System= ONLY GROUP MEMBER WORK TOGETHER</a:t>
            </a:r>
          </a:p>
          <a:p>
            <a:pPr eaLnBrk="1" hangingPunct="1"/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/>
            <a:endParaRPr lang="en-US" altLang="en-US" sz="24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983300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424809" y="6423914"/>
            <a:ext cx="3186001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5632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54632" y="288036"/>
            <a:ext cx="8229600" cy="914400"/>
          </a:xfrm>
        </p:spPr>
        <p:txBody>
          <a:bodyPr/>
          <a:lstStyle/>
          <a:p>
            <a:pPr eaLnBrk="1" hangingPunct="1"/>
            <a:r>
              <a:rPr lang="en-US" altLang="en-US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Characteristics</a:t>
            </a:r>
            <a:r>
              <a:rPr lang="en-US" altLang="en-US" b="1" dirty="0">
                <a:ea typeface="ＭＳ Ｐゴシック" panose="020B0600070205080204" pitchFamily="34" charset="-128"/>
              </a:rPr>
              <a:t> of Effective Groups</a:t>
            </a:r>
          </a:p>
        </p:txBody>
      </p:sp>
      <p:sp>
        <p:nvSpPr>
          <p:cNvPr id="56323" name="Rectangle 1027"/>
          <p:cNvSpPr>
            <a:spLocks noGrp="1" noChangeArrowheads="1"/>
          </p:cNvSpPr>
          <p:nvPr>
            <p:ph idx="1"/>
          </p:nvPr>
        </p:nvSpPr>
        <p:spPr>
          <a:xfrm>
            <a:off x="698643" y="1524000"/>
            <a:ext cx="8978757" cy="4343400"/>
          </a:xfrm>
        </p:spPr>
        <p:txBody>
          <a:bodyPr/>
          <a:lstStyle/>
          <a:p>
            <a:pPr algn="ctr" eaLnBrk="1" hangingPunct="1">
              <a:lnSpc>
                <a:spcPct val="80000"/>
              </a:lnSpc>
              <a:buFontTx/>
              <a:buNone/>
            </a:pPr>
            <a:endParaRPr lang="en-US" altLang="en-US" sz="10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A clear, elevated goal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Results-driven structure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Competent team members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Unified commitment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Collaborative climate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Standards of excellence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External support and recognition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>
                <a:ea typeface="ＭＳ Ｐゴシック" panose="020B0600070205080204" pitchFamily="34" charset="-128"/>
              </a:rPr>
              <a:t>Principled leadership</a:t>
            </a:r>
          </a:p>
          <a:p>
            <a:pPr eaLnBrk="1" hangingPunct="1">
              <a:lnSpc>
                <a:spcPct val="80000"/>
              </a:lnSpc>
              <a:buFont typeface="Arial" panose="020B0604020202020204" pitchFamily="34" charset="0"/>
              <a:buNone/>
            </a:pP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  <p:sp>
        <p:nvSpPr>
          <p:cNvPr id="56324" name="TextBox 3"/>
          <p:cNvSpPr txBox="1">
            <a:spLocks noChangeArrowheads="1"/>
          </p:cNvSpPr>
          <p:nvPr/>
        </p:nvSpPr>
        <p:spPr bwMode="auto">
          <a:xfrm>
            <a:off x="5791201" y="5791200"/>
            <a:ext cx="3736975" cy="31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>
              <a:lnSpc>
                <a:spcPct val="80000"/>
              </a:lnSpc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Larson and LaFasto, </a:t>
            </a:r>
            <a:r>
              <a:rPr lang="en-US" altLang="en-US" sz="1800" i="1">
                <a:latin typeface="Arial" panose="020B0604020202020204" pitchFamily="34" charset="0"/>
              </a:rPr>
              <a:t>TeamWork</a:t>
            </a:r>
            <a:r>
              <a:rPr lang="en-US" altLang="en-US" sz="1800"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40836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>
          <a:xfrm>
            <a:off x="349321" y="561244"/>
            <a:ext cx="12102958" cy="9144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4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Group Development Stages</a:t>
            </a: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>
          <a:xfrm>
            <a:off x="441111" y="1475644"/>
            <a:ext cx="11507733" cy="4525962"/>
          </a:xfrm>
        </p:spPr>
        <p:txBody>
          <a:bodyPr>
            <a:normAutofit fontScale="92500"/>
          </a:bodyPr>
          <a:lstStyle/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Forming = create based on common goal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Storming = difficult in WIG/culture shock 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Norming = solve problem 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Performing = act to reach goal</a:t>
            </a:r>
          </a:p>
          <a:p>
            <a:pPr eaLnBrk="1" hangingPunct="1"/>
            <a:r>
              <a:rPr lang="en-US" altLang="en-US" sz="4400" dirty="0">
                <a:ea typeface="ＭＳ Ｐゴシック" panose="020B0600070205080204" pitchFamily="34" charset="-128"/>
              </a:rPr>
              <a:t>Adjourning = mission completed =&gt; delete group</a:t>
            </a:r>
          </a:p>
        </p:txBody>
      </p:sp>
    </p:spTree>
    <p:extLst>
      <p:ext uri="{BB962C8B-B14F-4D97-AF65-F5344CB8AC3E}">
        <p14:creationId xmlns:p14="http://schemas.microsoft.com/office/powerpoint/2010/main" val="4122405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31514" y="572784"/>
            <a:ext cx="11938571" cy="639567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2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Match the Group Development Stages QUIZ</a:t>
            </a:r>
          </a:p>
        </p:txBody>
      </p:sp>
      <p:sp>
        <p:nvSpPr>
          <p:cNvPr id="20481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815227" y="6423914"/>
            <a:ext cx="2795583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0483" name="Rectangle 1027"/>
          <p:cNvSpPr>
            <a:spLocks noGrp="1" noChangeArrowheads="1"/>
          </p:cNvSpPr>
          <p:nvPr>
            <p:ph sz="half" idx="1"/>
          </p:nvPr>
        </p:nvSpPr>
        <p:spPr>
          <a:xfrm>
            <a:off x="625867" y="2372474"/>
            <a:ext cx="3276600" cy="4051439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1: Forming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2: Storming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3: Norming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4: Performing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5: Adjourning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0484" name="Rectangle 1028"/>
          <p:cNvSpPr>
            <a:spLocks noGrp="1" noChangeArrowheads="1"/>
          </p:cNvSpPr>
          <p:nvPr>
            <p:ph sz="half" idx="2"/>
          </p:nvPr>
        </p:nvSpPr>
        <p:spPr>
          <a:xfrm>
            <a:off x="3267182" y="2297557"/>
            <a:ext cx="9195371" cy="3886200"/>
          </a:xfrm>
        </p:spPr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  Members focus energy on achieving  group goals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 Members compete for status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 Members become acquainted/familiar and consider their task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 Members resolve conflicts and develop </a:t>
            </a:r>
            <a:r>
              <a:rPr lang="ja-JP" altLang="en-US" sz="2400" dirty="0">
                <a:ea typeface="ＭＳ Ｐゴシック" panose="020B0600070205080204" pitchFamily="34" charset="-128"/>
              </a:rPr>
              <a:t>“</a:t>
            </a:r>
            <a:r>
              <a:rPr lang="en-US" altLang="ja-JP" sz="2400" dirty="0">
                <a:ea typeface="ＭＳ Ｐゴシック" panose="020B0600070205080204" pitchFamily="34" charset="-128"/>
              </a:rPr>
              <a:t>rules of engagement</a:t>
            </a:r>
            <a:r>
              <a:rPr lang="ja-JP" altLang="en-US" sz="2400" dirty="0">
                <a:ea typeface="ＭＳ Ｐゴシック" panose="020B0600070205080204" pitchFamily="34" charset="-128"/>
              </a:rPr>
              <a:t>”</a:t>
            </a:r>
            <a:endParaRPr lang="en-US" altLang="ja-JP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__ Members achieve the group</a:t>
            </a:r>
            <a:r>
              <a:rPr lang="ja-JP" altLang="en-US" sz="2400" dirty="0">
                <a:ea typeface="ＭＳ Ｐゴシック" panose="020B0600070205080204" pitchFamily="34" charset="-128"/>
              </a:rPr>
              <a:t>’</a:t>
            </a:r>
            <a:r>
              <a:rPr lang="en-US" altLang="ja-JP" sz="2400" dirty="0">
                <a:ea typeface="ＭＳ Ｐゴシック" panose="020B0600070205080204" pitchFamily="34" charset="-128"/>
              </a:rPr>
              <a:t>s goal and may begin to disband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125621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650840" y="6423914"/>
            <a:ext cx="2959970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1507" name="Rectangle 1027"/>
          <p:cNvSpPr>
            <a:spLocks noGrp="1" noChangeArrowheads="1"/>
          </p:cNvSpPr>
          <p:nvPr>
            <p:ph sz="half" idx="1"/>
          </p:nvPr>
        </p:nvSpPr>
        <p:spPr>
          <a:xfrm>
            <a:off x="2362200" y="2362200"/>
            <a:ext cx="3276600" cy="35814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1: Forming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2: Storming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3: Norming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4: Performing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dirty="0">
                <a:ea typeface="ＭＳ Ｐゴシック" panose="020B0600070205080204" pitchFamily="34" charset="-128"/>
              </a:rPr>
              <a:t>Stage 5: Adjourning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</p:txBody>
      </p:sp>
      <p:sp>
        <p:nvSpPr>
          <p:cNvPr id="21508" name="Rectangle 1028"/>
          <p:cNvSpPr>
            <a:spLocks noGrp="1" noChangeArrowheads="1"/>
          </p:cNvSpPr>
          <p:nvPr>
            <p:ph sz="half" idx="2"/>
          </p:nvPr>
        </p:nvSpPr>
        <p:spPr>
          <a:xfrm>
            <a:off x="5486400" y="2286000"/>
            <a:ext cx="4953000" cy="3886200"/>
          </a:xfrm>
        </p:spPr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_4_  Members focus energy on achieving  group goals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_2_ Members compete for status 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_1_ Members become acquainted/familiar and consider their task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_3_ Members resolve conflicts and develop </a:t>
            </a:r>
            <a:r>
              <a:rPr lang="ja-JP" altLang="en-US" sz="2400" dirty="0">
                <a:ea typeface="ＭＳ Ｐゴシック" panose="020B0600070205080204" pitchFamily="34" charset="-128"/>
              </a:rPr>
              <a:t>“</a:t>
            </a:r>
            <a:r>
              <a:rPr lang="en-US" altLang="ja-JP" sz="2400" dirty="0">
                <a:ea typeface="ＭＳ Ｐゴシック" panose="020B0600070205080204" pitchFamily="34" charset="-128"/>
              </a:rPr>
              <a:t>rules of engagement</a:t>
            </a:r>
            <a:r>
              <a:rPr lang="ja-JP" altLang="en-US" sz="2400" dirty="0">
                <a:ea typeface="ＭＳ Ｐゴシック" panose="020B0600070205080204" pitchFamily="34" charset="-128"/>
              </a:rPr>
              <a:t>”</a:t>
            </a:r>
            <a:endParaRPr lang="en-US" altLang="ja-JP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_5_ Members achieve the group</a:t>
            </a:r>
            <a:r>
              <a:rPr lang="ja-JP" altLang="en-US" sz="2400" dirty="0">
                <a:ea typeface="ＭＳ Ｐゴシック" panose="020B0600070205080204" pitchFamily="34" charset="-128"/>
              </a:rPr>
              <a:t>’</a:t>
            </a:r>
            <a:r>
              <a:rPr lang="en-US" altLang="ja-JP" sz="2400" dirty="0">
                <a:ea typeface="ＭＳ Ｐゴシック" panose="020B0600070205080204" pitchFamily="34" charset="-128"/>
              </a:rPr>
              <a:t>s goal and may begin to disband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400" dirty="0">
              <a:ea typeface="ＭＳ Ｐゴシック" panose="020B0600070205080204" pitchFamily="34" charset="-128"/>
            </a:endParaRP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  <p:sp>
        <p:nvSpPr>
          <p:cNvPr id="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431514" y="572784"/>
            <a:ext cx="11938571" cy="639567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32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Match the Group Development Stages QUIZ</a:t>
            </a:r>
          </a:p>
        </p:txBody>
      </p:sp>
    </p:spTree>
    <p:extLst>
      <p:ext uri="{BB962C8B-B14F-4D97-AF65-F5344CB8AC3E}">
        <p14:creationId xmlns:p14="http://schemas.microsoft.com/office/powerpoint/2010/main" val="4272082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Footer Placeholder 3"/>
          <p:cNvSpPr>
            <a:spLocks noGrp="1"/>
          </p:cNvSpPr>
          <p:nvPr>
            <p:ph type="ftr" sz="quarter" idx="12"/>
          </p:nvPr>
        </p:nvSpPr>
        <p:spPr bwMode="auto">
          <a:xfrm>
            <a:off x="8435083" y="6423914"/>
            <a:ext cx="3175727" cy="3651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000" dirty="0">
                <a:latin typeface="Arial" panose="020B0604020202020204" pitchFamily="34" charset="0"/>
              </a:rPr>
              <a:t>©2010, 2007, 2003 Pearson Education, Inc.</a:t>
            </a:r>
          </a:p>
        </p:txBody>
      </p:sp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>
          <a:xfrm>
            <a:off x="393842" y="500865"/>
            <a:ext cx="7315200" cy="914400"/>
          </a:xfrm>
        </p:spPr>
        <p:txBody>
          <a:bodyPr/>
          <a:lstStyle/>
          <a:p>
            <a:pPr eaLnBrk="1" hangingPunct="1"/>
            <a:r>
              <a:rPr lang="en-US" altLang="en-US" sz="5400" b="1" dirty="0">
                <a:solidFill>
                  <a:srgbClr val="92D050"/>
                </a:solidFill>
                <a:ea typeface="ＭＳ Ｐゴシック" panose="020B0600070205080204" pitchFamily="34" charset="-128"/>
              </a:rPr>
              <a:t>Forming Stage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>
          <a:xfrm>
            <a:off x="2514600" y="2133600"/>
            <a:ext cx="7162800" cy="3886200"/>
          </a:xfrm>
        </p:spPr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Challenge: Balancing Individual and Group </a:t>
            </a:r>
            <a:r>
              <a:rPr lang="en-US" altLang="en-US" b="1">
                <a:solidFill>
                  <a:srgbClr val="FF0000"/>
                </a:solidFill>
                <a:ea typeface="ＭＳ Ｐゴシック" panose="020B0600070205080204" pitchFamily="34" charset="-128"/>
              </a:rPr>
              <a:t>Goals-HIDDEN GOAL  </a:t>
            </a:r>
          </a:p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Members are socially cautious and polite.</a:t>
            </a:r>
          </a:p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Members learn about their tasks and test personal relationships.</a:t>
            </a:r>
          </a:p>
          <a:p>
            <a:pPr eaLnBrk="1" hangingPunct="1">
              <a:buFont typeface="Arial" panose="020B0604020202020204" pitchFamily="34" charset="0"/>
              <a:buNone/>
            </a:pPr>
            <a:endParaRPr lang="en-US" altLang="en-US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64837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 txBox="1">
            <a:spLocks/>
          </p:cNvSpPr>
          <p:nvPr/>
        </p:nvSpPr>
        <p:spPr>
          <a:xfrm>
            <a:off x="432371" y="798816"/>
            <a:ext cx="77724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en-US" sz="5400" b="1">
                <a:solidFill>
                  <a:srgbClr val="FF0000"/>
                </a:solidFill>
                <a:ea typeface="ＭＳ Ｐゴシック" panose="020B0600070205080204" pitchFamily="34" charset="-128"/>
              </a:rPr>
              <a:t>Primary Tension</a:t>
            </a:r>
            <a:endParaRPr lang="en-US" altLang="en-US" sz="5400" b="1" dirty="0">
              <a:solidFill>
                <a:srgbClr val="FF0000"/>
              </a:solidFill>
              <a:ea typeface="ＭＳ Ｐゴシック" panose="020B0600070205080204" pitchFamily="34" charset="-128"/>
            </a:endParaRPr>
          </a:p>
        </p:txBody>
      </p:sp>
      <p:sp>
        <p:nvSpPr>
          <p:cNvPr id="5" name="Subtitle 4"/>
          <p:cNvSpPr txBox="1">
            <a:spLocks/>
          </p:cNvSpPr>
          <p:nvPr/>
        </p:nvSpPr>
        <p:spPr>
          <a:xfrm>
            <a:off x="924674" y="2133600"/>
            <a:ext cx="10150868" cy="6917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4400" dirty="0">
                <a:solidFill>
                  <a:schemeClr val="tx1"/>
                </a:solidFill>
                <a:ea typeface="ＭＳ Ｐゴシック" panose="020B0600070205080204" pitchFamily="34" charset="-128"/>
              </a:rPr>
              <a:t>The social unease that accompanies the getting-acquainted process in groups</a:t>
            </a:r>
          </a:p>
        </p:txBody>
      </p:sp>
    </p:spTree>
    <p:extLst>
      <p:ext uri="{BB962C8B-B14F-4D97-AF65-F5344CB8AC3E}">
        <p14:creationId xmlns:p14="http://schemas.microsoft.com/office/powerpoint/2010/main" val="19327462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DividendVTI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ED8428"/>
      </a:accent1>
      <a:accent2>
        <a:srgbClr val="E6C46D"/>
      </a:accent2>
      <a:accent3>
        <a:srgbClr val="537685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oduct Summary_Win32_RS v2" id="{4A4BC7BA-E104-48CF-9F11-CBBDF04784BE}" vid="{45BAD27F-A2E8-4282-99F2-C6ED447BF4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fa6e671f1cd7e4d96ff9652be322dd5e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4e2496f70b101db0b8013f30a071bbf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F46A686-309E-4CB8-8B43-0618CA3DC8E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5A6C788-C4FC-4FDC-8A35-3D0FEBD2EC4E}">
  <ds:schemaRefs>
    <ds:schemaRef ds:uri="http://purl.org/dc/dcmitype/"/>
    <ds:schemaRef ds:uri="http://schemas.microsoft.com/office/2006/documentManagement/types"/>
    <ds:schemaRef ds:uri="http://purl.org/dc/terms/"/>
    <ds:schemaRef ds:uri="http://www.w3.org/XML/1998/namespace"/>
    <ds:schemaRef ds:uri="71af3243-3dd4-4a8d-8c0d-dd76da1f02a5"/>
    <ds:schemaRef ds:uri="16c05727-aa75-4e4a-9b5f-8a80a1165891"/>
    <ds:schemaRef ds:uri="http://schemas.microsoft.com/office/infopath/2007/PartnerControls"/>
    <ds:schemaRef ds:uri="http://schemas.microsoft.com/office/2006/metadata/properties"/>
    <ds:schemaRef ds:uri="http://purl.org/dc/elements/1.1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8043F881-A283-4804-BC69-C2CA14CA788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Product summary presentation</Template>
  <TotalTime>0</TotalTime>
  <Words>1665</Words>
  <Application>Microsoft Office PowerPoint</Application>
  <PresentationFormat>Widescreen</PresentationFormat>
  <Paragraphs>264</Paragraphs>
  <Slides>41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6" baseType="lpstr">
      <vt:lpstr>Arial</vt:lpstr>
      <vt:lpstr>Calibri</vt:lpstr>
      <vt:lpstr>Gill Sans MT</vt:lpstr>
      <vt:lpstr>Wingdings 2</vt:lpstr>
      <vt:lpstr>DividendVTI</vt:lpstr>
      <vt:lpstr>Chapter 2: Group development</vt:lpstr>
      <vt:lpstr>PowerPoint Presentation</vt:lpstr>
      <vt:lpstr>Jack’s story: Questions</vt:lpstr>
      <vt:lpstr>PowerPoint Presentation</vt:lpstr>
      <vt:lpstr>Group Development Stages</vt:lpstr>
      <vt:lpstr>Match the Group Development Stages QUIZ</vt:lpstr>
      <vt:lpstr>Match the Group Development Stages QUIZ</vt:lpstr>
      <vt:lpstr>Forming Stage</vt:lpstr>
      <vt:lpstr>PowerPoint Presentation</vt:lpstr>
      <vt:lpstr>Resolving Primary Tension</vt:lpstr>
      <vt:lpstr>Storming Stage</vt:lpstr>
      <vt:lpstr>PowerPoint Presentation</vt:lpstr>
      <vt:lpstr>Secondary Tension  </vt:lpstr>
      <vt:lpstr>Norming Stage give in + give up</vt:lpstr>
      <vt:lpstr>Performing Stage give job to suitable person</vt:lpstr>
      <vt:lpstr>Adjourning Stage</vt:lpstr>
      <vt:lpstr>Socializing Newcomers</vt:lpstr>
      <vt:lpstr>Group Goal Setting: p. 37 </vt:lpstr>
      <vt:lpstr>Set  your goals </vt:lpstr>
      <vt:lpstr>Hidden Agendas</vt:lpstr>
      <vt:lpstr> hidden agenda</vt:lpstr>
      <vt:lpstr>Goal = get a good job ?</vt:lpstr>
      <vt:lpstr>Questions for Resolving Hidden Agendas</vt:lpstr>
      <vt:lpstr>Types of Norms  </vt:lpstr>
      <vt:lpstr>Achievement Norms </vt:lpstr>
      <vt:lpstr>Types of Norms p.39 </vt:lpstr>
      <vt:lpstr>Which one support class goal?</vt:lpstr>
      <vt:lpstr>Support group GOAL</vt:lpstr>
      <vt:lpstr>PowerPoint Presentation</vt:lpstr>
      <vt:lpstr>Support group GOAL</vt:lpstr>
      <vt:lpstr>Should we keep the rule?</vt:lpstr>
      <vt:lpstr>Support group GOAL</vt:lpstr>
      <vt:lpstr>PowerPoint Presentation</vt:lpstr>
      <vt:lpstr>Harry Porter </vt:lpstr>
      <vt:lpstr>Conformity ↔ Nonconformity</vt:lpstr>
      <vt:lpstr>Types of Nonconformity</vt:lpstr>
      <vt:lpstr>Group discussion</vt:lpstr>
      <vt:lpstr>Group discussion – 20’</vt:lpstr>
      <vt:lpstr>Strategies for Changing Norms</vt:lpstr>
      <vt:lpstr>Match Group Stages and Dialectics</vt:lpstr>
      <vt:lpstr>Characteristics of Effective Groups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2021-05-16T07:52:19Z</dcterms:created>
  <dcterms:modified xsi:type="dcterms:W3CDTF">2021-07-24T18:46:39Z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